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1" r:id="rId3"/>
  </p:sldMasterIdLst>
  <p:notesMasterIdLst>
    <p:notesMasterId r:id="rId5"/>
  </p:notesMasterIdLst>
  <p:sldIdLst>
    <p:sldId id="257" r:id="rId4"/>
    <p:sldId id="1785" r:id="rId6"/>
    <p:sldId id="1925" r:id="rId7"/>
    <p:sldId id="1929" r:id="rId8"/>
    <p:sldId id="1930" r:id="rId9"/>
    <p:sldId id="1786" r:id="rId10"/>
    <p:sldId id="1926" r:id="rId11"/>
    <p:sldId id="1927" r:id="rId12"/>
    <p:sldId id="1876" r:id="rId13"/>
    <p:sldId id="1914" r:id="rId14"/>
    <p:sldId id="1915" r:id="rId15"/>
    <p:sldId id="1916" r:id="rId16"/>
    <p:sldId id="1917" r:id="rId17"/>
    <p:sldId id="1919" r:id="rId18"/>
    <p:sldId id="1918" r:id="rId19"/>
    <p:sldId id="1908" r:id="rId20"/>
    <p:sldId id="1932" r:id="rId21"/>
    <p:sldId id="1902" r:id="rId22"/>
    <p:sldId id="1928" r:id="rId23"/>
    <p:sldId id="1931" r:id="rId24"/>
    <p:sldId id="1878" r:id="rId25"/>
    <p:sldId id="1874" r:id="rId26"/>
  </p:sldIdLst>
  <p:sldSz cx="12192000" cy="6858000"/>
  <p:notesSz cx="6858000" cy="9144000"/>
  <p:embeddedFontLst>
    <p:embeddedFont>
      <p:font typeface="微软雅黑" panose="020B0502040204020203" pitchFamily="34" charset="-122"/>
      <p:regular r:id="rId31"/>
    </p:embeddedFont>
    <p:embeddedFont>
      <p:font typeface="Calibri" panose="020F0502020204030204"/>
      <p:regular r:id="rId32"/>
    </p:embeddedFont>
    <p:embeddedFont>
      <p:font typeface="Segoe UI" panose="020B0502040204020203"/>
      <p:regular r:id="rId33"/>
    </p:embeddedFont>
    <p:embeddedFont>
      <p:font typeface="Century Gothic" panose="020B0502020202020204" pitchFamily="34" charset="0"/>
      <p:regular r:id="rId34"/>
    </p:embeddedFont>
    <p:embeddedFont>
      <p:font typeface="Microsoft YaHei" panose="020B0502040204020203" pitchFamily="34" charset="-122"/>
      <p:regular r:id="rId35"/>
    </p:embeddedFont>
  </p:embeddedFont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90204" pitchFamily="34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王常胜" initials="王" lastIdx="1" clrIdx="0"/>
  <p:cmAuthor id="2" name="Pueschner, Franziska {FA~Shanghai}" initials="P" lastIdx="5" clrIdx="0"/>
  <p:cmAuthor id="3" name="翟宏帅" initials="翟" lastIdx="1" clrIdx="0"/>
  <p:cmAuthor id="4" name="沈 文怡" initials="沈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3A3D"/>
    <a:srgbClr val="B90538"/>
    <a:srgbClr val="009999"/>
    <a:srgbClr val="CCCCCC"/>
    <a:srgbClr val="FDF8F8"/>
    <a:srgbClr val="B70031"/>
    <a:srgbClr val="E4B6B8"/>
    <a:srgbClr val="D0CFCF"/>
    <a:srgbClr val="C86A6E"/>
    <a:srgbClr val="D2D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56" autoAdjust="0"/>
    <p:restoredTop sz="86578" autoAdjust="0"/>
  </p:normalViewPr>
  <p:slideViewPr>
    <p:cSldViewPr showGuides="1">
      <p:cViewPr varScale="1">
        <p:scale>
          <a:sx n="94" d="100"/>
          <a:sy n="94" d="100"/>
        </p:scale>
        <p:origin x="904" y="192"/>
      </p:cViewPr>
      <p:guideLst>
        <p:guide orient="horz" pos="2304"/>
        <p:guide pos="1694"/>
        <p:guide pos="5055"/>
        <p:guide pos="4018"/>
      </p:guideLst>
    </p:cSldViewPr>
  </p:slideViewPr>
  <p:notesTextViewPr>
    <p:cViewPr>
      <p:scale>
        <a:sx n="105" d="100"/>
        <a:sy n="105" d="100"/>
      </p:scale>
      <p:origin x="0" y="0"/>
    </p:cViewPr>
  </p:notesTextViewPr>
  <p:gridSpacing cx="71999" cy="71999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5" Type="http://schemas.openxmlformats.org/officeDocument/2006/relationships/font" Target="fonts/font5.fntdata"/><Relationship Id="rId34" Type="http://schemas.openxmlformats.org/officeDocument/2006/relationships/font" Target="fonts/font4.fntdata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commentAuthors" Target="commentAuthors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noProof="1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77D0A64C-FDAB-4DB4-9E5B-5F55FA73C6E4}" type="datetimeFigureOut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388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197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 noProof="1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91194F3-93AE-491C-8B3E-84D68A21F20B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endParaRPr lang="zh-CN" altLang="en-US" dirty="0"/>
          </a:p>
        </p:txBody>
      </p:sp>
      <p:sp>
        <p:nvSpPr>
          <p:cNvPr id="1843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/>
              <a:t>M=1/n ∑_(t=1)^n▒〖|(A_t-F_t)/A_t |〗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 dirty="0"/>
              <a:t>首先将路径表示为有序的路角序列，然后采用模式匹配法(PMA)根据所发现的频繁运动模式对未来的路径进行预测。当遇到无模式时，采用</a:t>
            </a:r>
            <a:r>
              <a:rPr lang="en-US" altLang="zh-CN" dirty="0"/>
              <a:t>RNN</a:t>
            </a:r>
            <a:r>
              <a:rPr lang="zh-CN" altLang="en-US" dirty="0"/>
              <a:t>预测下一个移动到的路角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912C03D-5225-4B16-87E2-1772F429F958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912C03D-5225-4B16-87E2-1772F429F958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4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912C03D-5225-4B16-87E2-1772F429F958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20" descr="e7d195523061f1c09e9d68d7cf438b91ef959ecb14fc25d26BBA7F7DBC18E55DFF4014AF651F0BF2569D4B6C1DA7F1A4683A481403BD872FC687266AD13265C1DE7C373772FD8728ABDD69ADD03BFF5BE2862BC891DBB79E43A8244B4D7DEEF5A1BFB79ED4015C912F9C8B85E44C1E1FAF45D4C71B4D8047555824264C2F16A606196D84073B0BC612CE1BA227542E4A"/>
          <p:cNvSpPr txBox="1">
            <a:spLocks noChangeArrowheads="1"/>
          </p:cNvSpPr>
          <p:nvPr/>
        </p:nvSpPr>
        <p:spPr bwMode="auto">
          <a:xfrm>
            <a:off x="1052513" y="319088"/>
            <a:ext cx="258445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12192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defTabSz="12192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defTabSz="12192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defTabSz="1219200">
              <a:buFont typeface="Arial" panose="020B0604020202090204" pitchFamily="34" charset="0"/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defTabSz="12192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defTabSz="1219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defTabSz="1219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defTabSz="1219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defTabSz="1219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9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700" b="0" i="0" u="none" strike="noStrike" kern="1200" cap="none" spc="0" normalizeH="0" baseline="0" noProof="0">
                <a:ln>
                  <a:noFill/>
                </a:ln>
                <a:solidFill>
                  <a:srgbClr val="25A1E5"/>
                </a:solidFill>
                <a:effectLst/>
                <a:uLnTx/>
                <a:uFillTx/>
                <a:latin typeface="Arial" panose="020B0604020202090204" pitchFamily="34" charset="0"/>
                <a:ea typeface="微软雅黑" panose="020B0502040204020203" pitchFamily="34" charset="-122"/>
                <a:cs typeface="+mn-cs"/>
                <a:sym typeface="Arial" panose="020B0604020202090204" pitchFamily="34" charset="0"/>
              </a:rPr>
              <a:t>公司发展时间轴</a:t>
            </a:r>
            <a:endParaRPr kumimoji="0" lang="en-US" altLang="zh-CN" sz="2700" b="0" i="0" u="none" strike="noStrike" kern="1200" cap="none" spc="0" normalizeH="0" baseline="0" noProof="0">
              <a:ln>
                <a:noFill/>
              </a:ln>
              <a:solidFill>
                <a:srgbClr val="25A1E5"/>
              </a:solidFill>
              <a:effectLst/>
              <a:uLnTx/>
              <a:uFillTx/>
              <a:latin typeface="Arial" panose="020B0604020202090204" pitchFamily="34" charset="0"/>
              <a:ea typeface="微软雅黑" panose="020B0502040204020203" pitchFamily="34" charset="-122"/>
              <a:cs typeface="+mn-cs"/>
              <a:sym typeface="Arial" panose="020B0604020202090204" pitchFamily="34" charset="0"/>
            </a:endParaRPr>
          </a:p>
        </p:txBody>
      </p:sp>
      <p:sp>
        <p:nvSpPr>
          <p:cNvPr id="8" name="任意多边形: 形状 7"/>
          <p:cNvSpPr/>
          <p:nvPr/>
        </p:nvSpPr>
        <p:spPr>
          <a:xfrm rot="18958199">
            <a:off x="134938" y="236538"/>
            <a:ext cx="579438" cy="577850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25A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任意多边形: 形状 8"/>
          <p:cNvSpPr/>
          <p:nvPr/>
        </p:nvSpPr>
        <p:spPr>
          <a:xfrm rot="18958199">
            <a:off x="496888" y="311150"/>
            <a:ext cx="430213" cy="428625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rgbClr val="C4CAC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日期占位符 1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页脚占位符 2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F523969-44AF-422D-86CB-90AB75ABD175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2078038"/>
            <a:ext cx="12192000" cy="4779963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 rot="10800000">
            <a:off x="0" y="-6350"/>
            <a:ext cx="12192000" cy="3217863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6811963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60913" y="565150"/>
            <a:ext cx="2670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2040204020203" pitchFamily="34" charset="-122"/>
              <a:ea typeface="微软雅黑" panose="020B0502040204020203" pitchFamily="34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2040204020203" pitchFamily="34" charset="-122"/>
              <a:cs typeface="+mn-cs"/>
            </a:endParaRPr>
          </a:p>
        </p:txBody>
      </p:sp>
      <p:sp>
        <p:nvSpPr>
          <p:cNvPr id="14346" name="文本框 7"/>
          <p:cNvSpPr txBox="1"/>
          <p:nvPr userDrawn="1"/>
        </p:nvSpPr>
        <p:spPr>
          <a:xfrm>
            <a:off x="4049713" y="2517775"/>
            <a:ext cx="4092575" cy="3381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dist" eaLnBrk="1" hangingPunct="1">
              <a:buNone/>
            </a:pPr>
            <a:r>
              <a:rPr lang="en-US" altLang="zh-CN" sz="1600" dirty="0">
                <a:solidFill>
                  <a:srgbClr val="FFFFFF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 </a:t>
            </a:r>
            <a:r>
              <a:rPr lang="zh-CN" altLang="en-US" sz="1600" dirty="0">
                <a:solidFill>
                  <a:srgbClr val="FFFFFF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第一届高校</a:t>
            </a:r>
            <a:r>
              <a:rPr lang="en-US" altLang="zh-CN" sz="1600" dirty="0">
                <a:solidFill>
                  <a:srgbClr val="FFFFFF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PPT</a:t>
            </a:r>
            <a:r>
              <a:rPr lang="zh-CN" altLang="en-US" sz="1600" dirty="0">
                <a:solidFill>
                  <a:srgbClr val="FFFFFF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模板设计大赛 </a:t>
            </a:r>
            <a:endParaRPr lang="en-US" altLang="zh-CN" sz="1600" dirty="0">
              <a:solidFill>
                <a:srgbClr val="FFFFFF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34100" y="4824413"/>
            <a:ext cx="2544763" cy="1062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2040204020203" pitchFamily="34" charset="-122"/>
              <a:ea typeface="微软雅黑" panose="020B0502040204020203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2040204020203" pitchFamily="34" charset="-122"/>
              <a:ea typeface="微软雅黑" panose="020B0502040204020203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2040204020203" pitchFamily="34" charset="-122"/>
                <a:ea typeface="微软雅黑" panose="020B0502040204020203" pitchFamily="3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2040204020203" pitchFamily="34" charset="-122"/>
              <a:ea typeface="微软雅黑" panose="020B0502040204020203" pitchFamily="34" charset="-122"/>
              <a:cs typeface="+mn-cs"/>
            </a:endParaRPr>
          </a:p>
        </p:txBody>
      </p:sp>
      <p:pic>
        <p:nvPicPr>
          <p:cNvPr id="14348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950" y="3771900"/>
            <a:ext cx="13817600" cy="39957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9" name="图片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4338" y="717550"/>
            <a:ext cx="8823325" cy="1844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50" name="文本框 11"/>
          <p:cNvSpPr txBox="1"/>
          <p:nvPr userDrawn="1"/>
        </p:nvSpPr>
        <p:spPr>
          <a:xfrm>
            <a:off x="3741738" y="2971800"/>
            <a:ext cx="1984375" cy="2619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dist" eaLnBrk="1" hangingPunct="1">
              <a:buNone/>
            </a:pPr>
            <a:r>
              <a:rPr lang="zh-CN" altLang="en-US" sz="1100" dirty="0">
                <a:solidFill>
                  <a:srgbClr val="BFBFBF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活动主办：秋叶</a:t>
            </a:r>
            <a:r>
              <a:rPr lang="en-US" altLang="zh-CN" sz="1100" dirty="0">
                <a:solidFill>
                  <a:srgbClr val="BFBFBF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PPT</a:t>
            </a:r>
            <a:endParaRPr lang="en-US" altLang="zh-CN" sz="1100" dirty="0">
              <a:solidFill>
                <a:srgbClr val="BFBFBF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14351" name="文本框 12"/>
          <p:cNvSpPr txBox="1"/>
          <p:nvPr userDrawn="1"/>
        </p:nvSpPr>
        <p:spPr>
          <a:xfrm>
            <a:off x="6080125" y="2971800"/>
            <a:ext cx="2492375" cy="2619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dist" eaLnBrk="1" hangingPunct="1">
              <a:buNone/>
            </a:pPr>
            <a:r>
              <a:rPr lang="zh-CN" altLang="en-US" sz="1100" dirty="0">
                <a:solidFill>
                  <a:srgbClr val="BFBFBF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技术支持：微软听听文档</a:t>
            </a:r>
            <a:endParaRPr lang="en-US" altLang="zh-CN" sz="1100" dirty="0">
              <a:solidFill>
                <a:srgbClr val="BFBFBF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600450" y="3494088"/>
            <a:ext cx="2319338" cy="2319338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矩形 1"/>
          <p:cNvSpPr/>
          <p:nvPr userDrawn="1"/>
        </p:nvSpPr>
        <p:spPr>
          <a:xfrm>
            <a:off x="441325" y="760413"/>
            <a:ext cx="646113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defTabSz="608330" eaLnBrk="1" hangingPunct="1">
              <a:buNone/>
            </a:pPr>
            <a:r>
              <a:rPr lang="zh-CN" altLang="en-US" dirty="0">
                <a:solidFill>
                  <a:srgbClr val="FFFFFF"/>
                </a:solidFill>
                <a:ea typeface="微软雅黑" panose="020B0502040204020203" pitchFamily="34" charset="-122"/>
              </a:rPr>
              <a:t>标注</a:t>
            </a:r>
            <a:endParaRPr lang="zh-CN" altLang="en-US" dirty="0">
              <a:solidFill>
                <a:srgbClr val="FFFFFF"/>
              </a:solidFill>
              <a:ea typeface="微软雅黑" panose="020B0502040204020203" pitchFamily="34" charset="-122"/>
            </a:endParaRPr>
          </a:p>
        </p:txBody>
      </p:sp>
      <p:sp>
        <p:nvSpPr>
          <p:cNvPr id="15363" name="矩形 2"/>
          <p:cNvSpPr/>
          <p:nvPr userDrawn="1"/>
        </p:nvSpPr>
        <p:spPr>
          <a:xfrm>
            <a:off x="2573338" y="760413"/>
            <a:ext cx="1401762" cy="20240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defTabSz="608330" eaLnBrk="1" hangingPunct="1">
              <a:lnSpc>
                <a:spcPct val="130000"/>
              </a:lnSpc>
              <a:buNone/>
            </a:pPr>
            <a:r>
              <a:rPr lang="zh-CN" altLang="en-US" sz="1400" dirty="0">
                <a:solidFill>
                  <a:srgbClr val="FFFFFF"/>
                </a:solidFill>
                <a:ea typeface="微软雅黑" panose="020B0502040204020203" pitchFamily="34" charset="-122"/>
              </a:rPr>
              <a:t>使用说明 </a:t>
            </a:r>
            <a:endParaRPr lang="en-US" altLang="zh-CN" sz="1400" dirty="0">
              <a:solidFill>
                <a:srgbClr val="FFFFFF"/>
              </a:solidFill>
              <a:ea typeface="微软雅黑" panose="020B0502040204020203" pitchFamily="34" charset="-122"/>
            </a:endParaRPr>
          </a:p>
          <a:p>
            <a:pPr lvl="0" defTabSz="608330" eaLnBrk="1" hangingPunct="1">
              <a:lnSpc>
                <a:spcPct val="130000"/>
              </a:lnSpc>
              <a:buNone/>
            </a:pPr>
            <a:endParaRPr lang="en-US" altLang="zh-CN" sz="1400" dirty="0">
              <a:solidFill>
                <a:srgbClr val="FFFFFF"/>
              </a:solidFill>
              <a:ea typeface="微软雅黑" panose="020B0502040204020203" pitchFamily="34" charset="-122"/>
            </a:endParaRPr>
          </a:p>
          <a:p>
            <a:pPr lvl="0" defTabSz="608330" eaLnBrk="1" hangingPunct="1">
              <a:lnSpc>
                <a:spcPct val="130000"/>
              </a:lnSpc>
              <a:buNone/>
            </a:pPr>
            <a:endParaRPr lang="en-US" altLang="zh-CN" sz="1400" dirty="0">
              <a:solidFill>
                <a:srgbClr val="FFFFFF"/>
              </a:solidFill>
              <a:ea typeface="微软雅黑" panose="020B0502040204020203" pitchFamily="34" charset="-122"/>
            </a:endParaRPr>
          </a:p>
          <a:p>
            <a:pPr lvl="0" defTabSz="608330" eaLnBrk="1" hangingPunct="1">
              <a:lnSpc>
                <a:spcPct val="130000"/>
              </a:lnSpc>
              <a:buNone/>
            </a:pPr>
            <a:endParaRPr lang="en-US" altLang="zh-CN" sz="1400" dirty="0">
              <a:solidFill>
                <a:srgbClr val="FFFFFF"/>
              </a:solidFill>
              <a:ea typeface="微软雅黑" panose="020B0502040204020203" pitchFamily="34" charset="-122"/>
            </a:endParaRPr>
          </a:p>
          <a:p>
            <a:pPr lvl="0" defTabSz="608330" eaLnBrk="1" hangingPunct="1">
              <a:lnSpc>
                <a:spcPct val="130000"/>
              </a:lnSpc>
              <a:buNone/>
            </a:pPr>
            <a:endParaRPr lang="en-US" altLang="zh-CN" sz="1400" dirty="0">
              <a:solidFill>
                <a:srgbClr val="FFFFFF"/>
              </a:solidFill>
              <a:ea typeface="微软雅黑" panose="020B0502040204020203" pitchFamily="34" charset="-122"/>
            </a:endParaRPr>
          </a:p>
          <a:p>
            <a:pPr lvl="0" defTabSz="608330" eaLnBrk="1" hangingPunct="1">
              <a:lnSpc>
                <a:spcPct val="130000"/>
              </a:lnSpc>
              <a:buNone/>
            </a:pPr>
            <a:endParaRPr lang="en-US" altLang="zh-CN" sz="1400" dirty="0">
              <a:solidFill>
                <a:srgbClr val="FFFFFF"/>
              </a:solidFill>
              <a:ea typeface="微软雅黑" panose="020B0502040204020203" pitchFamily="34" charset="-122"/>
            </a:endParaRPr>
          </a:p>
          <a:p>
            <a:pPr lvl="0" defTabSz="608330" eaLnBrk="1" hangingPunct="1">
              <a:lnSpc>
                <a:spcPct val="130000"/>
              </a:lnSpc>
              <a:buNone/>
            </a:pPr>
            <a:r>
              <a:rPr lang="zh-CN" altLang="en-US" sz="1400" dirty="0">
                <a:solidFill>
                  <a:srgbClr val="FFFFFF"/>
                </a:solidFill>
                <a:ea typeface="微软雅黑" panose="020B0502040204020203" pitchFamily="34" charset="-122"/>
              </a:rPr>
              <a:t>声明</a:t>
            </a:r>
            <a:endParaRPr lang="en-US" altLang="zh-CN" sz="1400" dirty="0">
              <a:solidFill>
                <a:srgbClr val="FFFFFF"/>
              </a:solidFill>
              <a:ea typeface="微软雅黑" panose="020B0502040204020203" pitchFamily="34" charset="-122"/>
            </a:endParaRPr>
          </a:p>
        </p:txBody>
      </p:sp>
      <p:sp>
        <p:nvSpPr>
          <p:cNvPr id="15364" name="矩形 3"/>
          <p:cNvSpPr/>
          <p:nvPr userDrawn="1"/>
        </p:nvSpPr>
        <p:spPr>
          <a:xfrm>
            <a:off x="4152900" y="760413"/>
            <a:ext cx="7073900" cy="2584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eaLnBrk="1" hangingPunct="1">
              <a:lnSpc>
                <a:spcPct val="130000"/>
              </a:lnSpc>
              <a:buNone/>
            </a:pPr>
            <a:r>
              <a:rPr lang="zh-CN" altLang="en-US" sz="1400" dirty="0">
                <a:solidFill>
                  <a:srgbClr val="FFFFFF"/>
                </a:solidFill>
                <a:ea typeface="微软雅黑" panose="020B0502040204020203" pitchFamily="34" charset="-122"/>
              </a:rPr>
              <a:t>本</a:t>
            </a:r>
            <a:r>
              <a:rPr lang="en-US" altLang="zh-CN" sz="1400" dirty="0">
                <a:solidFill>
                  <a:srgbClr val="FFFFFF"/>
                </a:solidFill>
                <a:ea typeface="微软雅黑" panose="020B0502040204020203" pitchFamily="34" charset="-122"/>
              </a:rPr>
              <a:t>PPT</a:t>
            </a:r>
            <a:r>
              <a:rPr lang="zh-CN" altLang="en-US" sz="1400" dirty="0">
                <a:solidFill>
                  <a:srgbClr val="FFFFFF"/>
                </a:solidFill>
                <a:ea typeface="微软雅黑" panose="020B0502040204020203" pitchFamily="34" charset="-122"/>
              </a:rPr>
              <a:t>模板为作者原创，著作权归作者所有。</a:t>
            </a:r>
            <a:endParaRPr lang="en-US" altLang="zh-CN" sz="1400" dirty="0">
              <a:solidFill>
                <a:srgbClr val="FFFFFF"/>
              </a:solidFill>
              <a:ea typeface="微软雅黑" panose="020B0502040204020203" pitchFamily="34" charset="-122"/>
            </a:endParaRPr>
          </a:p>
          <a:p>
            <a:pPr lvl="0" eaLnBrk="1" hangingPunct="1">
              <a:lnSpc>
                <a:spcPct val="130000"/>
              </a:lnSpc>
              <a:buNone/>
            </a:pPr>
            <a:r>
              <a:rPr lang="zh-CN" altLang="en-US" sz="1400" dirty="0">
                <a:solidFill>
                  <a:srgbClr val="FFFFFF"/>
                </a:solidFill>
                <a:ea typeface="微软雅黑" panose="020B0502040204020203" pitchFamily="34" charset="-122"/>
              </a:rPr>
              <a:t>您仅可以个人非商业用途使用本</a:t>
            </a:r>
            <a:r>
              <a:rPr lang="en-US" altLang="zh-CN" sz="1400" dirty="0">
                <a:solidFill>
                  <a:srgbClr val="FFFFFF"/>
                </a:solidFill>
                <a:ea typeface="微软雅黑" panose="020B0502040204020203" pitchFamily="34" charset="-122"/>
              </a:rPr>
              <a:t>PPT</a:t>
            </a:r>
            <a:r>
              <a:rPr lang="zh-CN" altLang="en-US" sz="1400" dirty="0">
                <a:solidFill>
                  <a:srgbClr val="FFFFFF"/>
                </a:solidFill>
                <a:ea typeface="微软雅黑" panose="020B0502040204020203" pitchFamily="34" charset="-122"/>
              </a:rPr>
              <a:t>模板，</a:t>
            </a:r>
            <a:r>
              <a:rPr lang="zh-CN" altLang="en-US" sz="1400" dirty="0">
                <a:solidFill>
                  <a:srgbClr val="FFFFFF"/>
                </a:solidFill>
                <a:latin typeface="Century Gothic" panose="020B0502020202020204" pitchFamily="34" charset="0"/>
                <a:ea typeface="微软雅黑" panose="020B0502040204020203" pitchFamily="34" charset="-122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lang="zh-CN" altLang="en-US" sz="1400" dirty="0">
                <a:solidFill>
                  <a:srgbClr val="FFFFFF"/>
                </a:solidFill>
                <a:ea typeface="微软雅黑" panose="020B0502040204020203" pitchFamily="34" charset="-122"/>
              </a:rPr>
              <a:t>，</a:t>
            </a:r>
            <a:r>
              <a:rPr lang="zh-CN" altLang="en-US" sz="1400" dirty="0">
                <a:solidFill>
                  <a:srgbClr val="FFFFFF"/>
                </a:solidFill>
                <a:latin typeface="Century Gothic" panose="020B0502020202020204" pitchFamily="34" charset="0"/>
                <a:ea typeface="微软雅黑" panose="020B0502040204020203" pitchFamily="34" charset="-122"/>
              </a:rPr>
              <a:t>否则将承担法律责任。</a:t>
            </a:r>
            <a:endParaRPr lang="en-US" altLang="zh-CN" sz="1400" dirty="0">
              <a:solidFill>
                <a:srgbClr val="FFFFFF"/>
              </a:solidFill>
              <a:ea typeface="微软雅黑" panose="020B0502040204020203" pitchFamily="34" charset="-122"/>
            </a:endParaRPr>
          </a:p>
          <a:p>
            <a:pPr lvl="0" eaLnBrk="1" hangingPunct="1">
              <a:lnSpc>
                <a:spcPct val="130000"/>
              </a:lnSpc>
              <a:buNone/>
            </a:pPr>
            <a:endParaRPr lang="en-US" altLang="zh-CN" sz="1400" dirty="0">
              <a:solidFill>
                <a:srgbClr val="FFFFFF"/>
              </a:solidFill>
              <a:ea typeface="微软雅黑" panose="020B0502040204020203" pitchFamily="34" charset="-122"/>
            </a:endParaRPr>
          </a:p>
          <a:p>
            <a:pPr lvl="0" eaLnBrk="1" hangingPunct="1">
              <a:lnSpc>
                <a:spcPct val="130000"/>
              </a:lnSpc>
              <a:buNone/>
            </a:pPr>
            <a:endParaRPr lang="en-US" altLang="zh-CN" sz="1400" dirty="0">
              <a:solidFill>
                <a:srgbClr val="FFFFFF"/>
              </a:solidFill>
              <a:ea typeface="微软雅黑" panose="020B0502040204020203" pitchFamily="34" charset="-122"/>
            </a:endParaRPr>
          </a:p>
          <a:p>
            <a:pPr lvl="0" eaLnBrk="1" hangingPunct="1">
              <a:lnSpc>
                <a:spcPct val="130000"/>
              </a:lnSpc>
              <a:buNone/>
            </a:pPr>
            <a:r>
              <a:rPr lang="en-US" altLang="zh-CN" sz="1400" dirty="0">
                <a:solidFill>
                  <a:srgbClr val="FFFFFF"/>
                </a:solidFill>
                <a:ea typeface="微软雅黑" panose="020B0502040204020203" pitchFamily="34" charset="-122"/>
              </a:rPr>
              <a:t>OfficePLUS</a:t>
            </a:r>
            <a:r>
              <a:rPr lang="zh-CN" altLang="en-US" sz="1400" dirty="0">
                <a:solidFill>
                  <a:srgbClr val="FFFFFF"/>
                </a:solidFill>
                <a:ea typeface="微软雅黑" panose="020B0502040204020203" pitchFamily="34" charset="-122"/>
              </a:rPr>
              <a:t>尊重知识产权并注重保护用户享有的各项权利。</a:t>
            </a:r>
            <a:endParaRPr lang="en-US" altLang="zh-CN" sz="1400" dirty="0">
              <a:solidFill>
                <a:srgbClr val="FFFFFF"/>
              </a:solidFill>
              <a:ea typeface="微软雅黑" panose="020B0502040204020203" pitchFamily="34" charset="-122"/>
            </a:endParaRPr>
          </a:p>
          <a:p>
            <a:pPr lvl="0" eaLnBrk="1" hangingPunct="1">
              <a:lnSpc>
                <a:spcPct val="130000"/>
              </a:lnSpc>
              <a:buNone/>
            </a:pPr>
            <a:r>
              <a:rPr lang="en-US" altLang="zh-CN" sz="1400" dirty="0">
                <a:solidFill>
                  <a:srgbClr val="FFFFFF"/>
                </a:solidFill>
                <a:ea typeface="微软雅黑" panose="020B0502040204020203" pitchFamily="34" charset="-122"/>
              </a:rPr>
              <a:t>OfficePLUS</a:t>
            </a:r>
            <a:r>
              <a:rPr lang="zh-CN" altLang="en-US" sz="1400" dirty="0">
                <a:solidFill>
                  <a:srgbClr val="FFFFFF"/>
                </a:solidFill>
                <a:ea typeface="微软雅黑" panose="020B0502040204020203" pitchFamily="34" charset="-122"/>
              </a:rPr>
              <a:t>拥有对本</a:t>
            </a:r>
            <a:r>
              <a:rPr lang="en-US" altLang="zh-CN" sz="1400" dirty="0">
                <a:solidFill>
                  <a:srgbClr val="FFFFFF"/>
                </a:solidFill>
                <a:ea typeface="微软雅黑" panose="020B0502040204020203" pitchFamily="34" charset="-122"/>
              </a:rPr>
              <a:t>PPT</a:t>
            </a:r>
            <a:r>
              <a:rPr lang="zh-CN" altLang="en-US" sz="1400" dirty="0">
                <a:solidFill>
                  <a:srgbClr val="FFFFFF"/>
                </a:solidFill>
                <a:ea typeface="微软雅黑" panose="020B0502040204020203" pitchFamily="34" charset="-122"/>
              </a:rPr>
              <a:t>模板进行展示、报道、宣传及用于市场活动的权利，若在比赛或商业应用过程中发生版权纠纷，其法律责任由作者本人承担。</a:t>
            </a:r>
            <a:endParaRPr lang="zh-CN" altLang="en-US" sz="1400" dirty="0">
              <a:solidFill>
                <a:srgbClr val="FFFFFF"/>
              </a:solidFill>
              <a:ea typeface="微软雅黑" panose="020B0502040204020203" pitchFamily="34" charset="-122"/>
            </a:endParaRPr>
          </a:p>
        </p:txBody>
      </p:sp>
      <p:sp>
        <p:nvSpPr>
          <p:cNvPr id="15365" name="矩形 4"/>
          <p:cNvSpPr/>
          <p:nvPr userDrawn="1"/>
        </p:nvSpPr>
        <p:spPr>
          <a:xfrm>
            <a:off x="441325" y="182563"/>
            <a:ext cx="776288" cy="2460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defTabSz="608330" eaLnBrk="1" hangingPunct="1">
              <a:buNone/>
            </a:pPr>
            <a:r>
              <a:rPr lang="en-US" altLang="zh-CN" sz="1000" dirty="0">
                <a:solidFill>
                  <a:srgbClr val="FFFFFF"/>
                </a:solidFill>
                <a:ea typeface="微软雅黑" panose="020B0502040204020203" pitchFamily="34" charset="-122"/>
              </a:rPr>
              <a:t>OfficePLUS</a:t>
            </a:r>
            <a:endParaRPr lang="zh-CN" altLang="en-US" sz="1000" dirty="0">
              <a:solidFill>
                <a:srgbClr val="FFFFFF"/>
              </a:solidFill>
              <a:ea typeface="微软雅黑" panose="020B0502040204020203" pitchFamily="3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912C03D-5225-4B16-87E2-1772F429F958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912C03D-5225-4B16-87E2-1772F429F958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912C03D-5225-4B16-87E2-1772F429F958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912C03D-5225-4B16-87E2-1772F429F958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912C03D-5225-4B16-87E2-1772F429F958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912C03D-5225-4B16-87E2-1772F429F958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912C03D-5225-4B16-87E2-1772F429F958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912C03D-5225-4B16-87E2-1772F429F958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eaLnBrk="1" hangingPunct="1">
              <a:defRPr sz="1400"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 eaLnBrk="1" hangingPunct="1">
              <a:defRPr sz="1400" noProof="1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 eaLnBrk="1" hangingPunct="1">
              <a:defRPr sz="1400" noProof="1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912C03D-5225-4B16-87E2-1772F429F958}" type="slidenum">
              <a:rPr kumimoji="0" lang="zh-CN" altLang="en-US" sz="14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9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file:///C:\Users\cwk\AppData\Local\Temp\wps\INetCache\43deb71cc2b797c8b7bc7d3f929ef69e" TargetMode="Externa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file:///C:\Users\cwk\AppData\Local\Temp\wps\INetCache\f62b02df6a268f18675d6fafa720c764" TargetMode="External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openxmlformats.org/officeDocument/2006/relationships/image" Target="file:///C:\Users\cwk\AppData\Local\Temp\wps\INetCache\4dddc5708f115ac2a9d46b7f279d762d" TargetMode="External"/><Relationship Id="rId1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file:///C:\Users\cwk\AppData\Local\Temp\wps\INetCache\4dddc5708f115ac2a9d46b7f279d762d" TargetMode="External"/><Relationship Id="rId1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file:///C:\Users\cwk\AppData\Local\Temp\wps\INetCache\4dddc5708f115ac2a9d46b7f279d762d" TargetMode="External"/><Relationship Id="rId1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file:///C:\Users\cwk\AppData\Local\Temp\wps\INetCache\4dddc5708f115ac2a9d46b7f279d762d" TargetMode="External"/><Relationship Id="rId1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file:///C:\Users\cwk\AppData\Local\Temp\wps\INetCache\4dddc5708f115ac2a9d46b7f279d762d" TargetMode="External"/><Relationship Id="rId1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.png"/><Relationship Id="rId2" Type="http://schemas.openxmlformats.org/officeDocument/2006/relationships/image" Target="file:///C:\Users\cwk\AppData\Local\Temp\wps\INetCache\4dddc5708f115ac2a9d46b7f279d762d" TargetMode="External"/><Relationship Id="rId1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png"/><Relationship Id="rId2" Type="http://schemas.openxmlformats.org/officeDocument/2006/relationships/image" Target="file:///C:\Users\cwk\AppData\Local\Temp\wps\INetCache\4dddc5708f115ac2a9d46b7f279d762d" TargetMode="External"/><Relationship Id="rId1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file:///C:\Users\cwk\AppData\Local\Temp\wps\INetCache\4dddc5708f115ac2a9d46b7f279d762d" TargetMode="External"/><Relationship Id="rId1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file:///C:\Users\cwk\AppData\Local\Temp\wps\INetCache\4dddc5708f115ac2a9d46b7f279d762d" TargetMode="External"/><Relationship Id="rId1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file:///C:\Users\cwk\AppData\Local\Temp\wps\INetCache\4dddc5708f115ac2a9d46b7f279d762d" TargetMode="External"/><Relationship Id="rId1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file:///C:\Users\cwk\AppData\Local\Temp\wps\INetCache\4dddc5708f115ac2a9d46b7f279d762d" TargetMode="External"/><Relationship Id="rId1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file:///C:\Users\cwk\AppData\Local\Temp\wps\INetCache\4dddc5708f115ac2a9d46b7f279d762d" TargetMode="External"/><Relationship Id="rId1" Type="http://schemas.openxmlformats.org/officeDocument/2006/relationships/image" Target="../media/image7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.xml"/><Relationship Id="rId2" Type="http://schemas.openxmlformats.org/officeDocument/2006/relationships/image" Target="file:///C:\Users\cwk\AppData\Local\Temp\wps\INetCache\4dddc5708f115ac2a9d46b7f279d762d" TargetMode="External"/><Relationship Id="rId1" Type="http://schemas.openxmlformats.org/officeDocument/2006/relationships/image" Target="../media/image7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file:///C:\Users\cwk\AppData\Local\Temp\wps\INetCache\4dddc5708f115ac2a9d46b7f279d762d" TargetMode="External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file:///C:\Users\cwk\AppData\Local\Temp\wps\INetCache\4dddc5708f115ac2a9d46b7f279d762d" TargetMode="External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file:///C:\Users\cwk\AppData\Local\Temp\wps\INetCache\4dddc5708f115ac2a9d46b7f279d762d" TargetMode="External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file:///C:\Users\cwk\AppData\Local\Temp\wps\INetCache\4dddc5708f115ac2a9d46b7f279d762d" TargetMode="External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jpeg"/><Relationship Id="rId2" Type="http://schemas.openxmlformats.org/officeDocument/2006/relationships/image" Target="file:///C:\Users\cwk\AppData\Local\Temp\wps\INetCache\4dddc5708f115ac2a9d46b7f279d762d" TargetMode="Externa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file:///C:\Users\cwk\AppData\Local\Temp\wps\INetCache\4dddc5708f115ac2a9d46b7f279d762d" TargetMode="External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file:///C:\Users\cwk\AppData\Local\Temp\wps\INetCache\4dddc5708f115ac2a9d46b7f279d762d" TargetMode="External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图片 104"/>
          <p:cNvPicPr/>
          <p:nvPr/>
        </p:nvPicPr>
        <p:blipFill>
          <a:blip r:embed="rId1" r:link="rId2"/>
          <a:srcRect t="24211" r="3780" b="21843"/>
          <a:stretch>
            <a:fillRect/>
          </a:stretch>
        </p:blipFill>
        <p:spPr>
          <a:xfrm>
            <a:off x="-27305" y="1681480"/>
            <a:ext cx="12205335" cy="3746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1" name="矩形 1"/>
          <p:cNvSpPr/>
          <p:nvPr/>
        </p:nvSpPr>
        <p:spPr>
          <a:xfrm>
            <a:off x="-23495" y="1631950"/>
            <a:ext cx="12267565" cy="3803650"/>
          </a:xfrm>
          <a:prstGeom prst="rect">
            <a:avLst/>
          </a:prstGeom>
          <a:solidFill>
            <a:srgbClr val="9F3A3D">
              <a:alpha val="83000"/>
            </a:srgbClr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00" dirty="0"/>
          </a:p>
        </p:txBody>
      </p:sp>
      <p:sp>
        <p:nvSpPr>
          <p:cNvPr id="17412" name="文本框 3"/>
          <p:cNvSpPr txBox="1"/>
          <p:nvPr/>
        </p:nvSpPr>
        <p:spPr>
          <a:xfrm>
            <a:off x="925830" y="3126740"/>
            <a:ext cx="1029843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>
              <a:buNone/>
            </a:pPr>
            <a:r>
              <a:rPr lang="zh-CN" altLang="en-US" sz="4800" b="1" dirty="0">
                <a:solidFill>
                  <a:srgbClr val="FDF8F8"/>
                </a:solidFill>
                <a:latin typeface="微软雅黑" panose="020B0502040204020203" pitchFamily="34" charset="-122"/>
                <a:ea typeface="微软雅黑" panose="020B0502040204020203" pitchFamily="34" charset="-122"/>
              </a:rPr>
              <a:t>大宗货运场景下的运力预测</a:t>
            </a:r>
            <a:endParaRPr lang="zh-CN" altLang="en-US" sz="4800" b="1" dirty="0">
              <a:solidFill>
                <a:srgbClr val="FDF8F8"/>
              </a:solidFill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 flipV="1">
            <a:off x="-23495" y="5121275"/>
            <a:ext cx="12267565" cy="36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-27305" y="1858645"/>
            <a:ext cx="12267565" cy="361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" y="159385"/>
            <a:ext cx="2361565" cy="2361565"/>
          </a:xfrm>
          <a:prstGeom prst="rect">
            <a:avLst/>
          </a:prstGeom>
        </p:spPr>
      </p:pic>
      <p:pic>
        <p:nvPicPr>
          <p:cNvPr id="106" name="图片 105"/>
          <p:cNvPicPr/>
          <p:nvPr/>
        </p:nvPicPr>
        <p:blipFill>
          <a:blip r:embed="rId4" r:link="rId5"/>
          <a:srcRect r="75509"/>
          <a:stretch>
            <a:fillRect/>
          </a:stretch>
        </p:blipFill>
        <p:spPr>
          <a:xfrm>
            <a:off x="10967085" y="5638165"/>
            <a:ext cx="1216660" cy="12198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Tm="20716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/>
        </p:nvPicPr>
        <p:blipFill>
          <a:blip r:embed="rId1" r:link="rId2"/>
          <a:srcRect t="42487" b="40376"/>
          <a:stretch>
            <a:fillRect/>
          </a:stretch>
        </p:blipFill>
        <p:spPr>
          <a:xfrm>
            <a:off x="-635" y="-47625"/>
            <a:ext cx="12192635" cy="14071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0" y="-143510"/>
            <a:ext cx="12192000" cy="1503045"/>
          </a:xfrm>
          <a:prstGeom prst="rect">
            <a:avLst/>
          </a:prstGeom>
          <a:solidFill>
            <a:srgbClr val="9F3A3D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664" name="文本框 3"/>
          <p:cNvSpPr txBox="1"/>
          <p:nvPr/>
        </p:nvSpPr>
        <p:spPr>
          <a:xfrm>
            <a:off x="1066814" y="189230"/>
            <a:ext cx="201422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chemeClr val="bg1"/>
                </a:solidFill>
                <a:latin typeface="Times New Roman" panose="02020603050405020304" charset="0"/>
                <a:ea typeface="思源黑体 CN Normal" charset="-122"/>
                <a:cs typeface="Times New Roman" panose="02020603050405020304" charset="0"/>
              </a:rPr>
              <a:t>特征提取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charset="0"/>
              <a:ea typeface="思源黑体 CN Normal" charset="-122"/>
              <a:cs typeface="Times New Roman" panose="02020603050405020304" charset="0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549910" y="909955"/>
            <a:ext cx="3048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49910" y="2156460"/>
            <a:ext cx="5064125" cy="2861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90204" pitchFamily="34" charset="0"/>
            </a:pPr>
            <a:r>
              <a:rPr lang="zh-CN" altLang="en-US" sz="2800" b="1" dirty="0">
                <a:latin typeface="微软雅黑" panose="020B0502040204020203" pitchFamily="34" charset="-122"/>
                <a:ea typeface="微软雅黑" panose="020B0502040204020203" pitchFamily="34" charset="-122"/>
              </a:rPr>
              <a:t>运输流向偏好特征</a:t>
            </a:r>
            <a:endParaRPr lang="zh-CN" altLang="en-US" sz="2800" dirty="0">
              <a:latin typeface="微软雅黑" panose="020B0502040204020203" pitchFamily="34" charset="-122"/>
              <a:ea typeface="微软雅黑" panose="020B0502040204020203" pitchFamily="34" charset="-122"/>
            </a:endParaRPr>
          </a:p>
          <a:p>
            <a:pPr>
              <a:buFont typeface="Arial" panose="020B0604020202090204" pitchFamily="34" charset="0"/>
            </a:pPr>
            <a:endParaRPr lang="zh-CN" altLang="en-US" sz="2400" dirty="0">
              <a:latin typeface="微软雅黑" panose="020B0502040204020203" pitchFamily="34" charset="-122"/>
              <a:ea typeface="微软雅黑" panose="020B0502040204020203" pitchFamily="34" charset="-122"/>
            </a:endParaRPr>
          </a:p>
          <a:p>
            <a:pPr>
              <a:buFont typeface="Arial" panose="020B0604020202090204" pitchFamily="34" charset="0"/>
            </a:pPr>
            <a:r>
              <a:rPr lang="zh-CN" altLang="en-US" sz="2400" dirty="0">
                <a:latin typeface="微软雅黑" panose="020B0502040204020203" pitchFamily="34" charset="-122"/>
                <a:ea typeface="微软雅黑" panose="020B0502040204020203" pitchFamily="34" charset="-122"/>
              </a:rPr>
              <a:t>结合对路况、预计运输时长等信息的了解程度，司机更经常性选择历史运输流向和熟悉的线路。</a:t>
            </a:r>
            <a:endParaRPr lang="zh-CN" altLang="en-US" sz="2800" dirty="0"/>
          </a:p>
          <a:p>
            <a:pPr>
              <a:buFont typeface="Arial" panose="020B0604020202090204" pitchFamily="34" charset="0"/>
            </a:pPr>
            <a:endParaRPr lang="zh-CN" altLang="en-US" sz="3200" dirty="0"/>
          </a:p>
          <a:p>
            <a:pPr>
              <a:buFont typeface="Arial" panose="020B0604020202090204" pitchFamily="34" charset="0"/>
            </a:pP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465" y="1811655"/>
            <a:ext cx="6125845" cy="4281170"/>
          </a:xfrm>
          <a:prstGeom prst="rect">
            <a:avLst/>
          </a:prstGeom>
        </p:spPr>
      </p:pic>
    </p:spTree>
  </p:cSld>
  <p:clrMapOvr>
    <a:masterClrMapping/>
  </p:clrMapOvr>
  <p:transition spd="slow" advTm="74232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/>
        </p:nvPicPr>
        <p:blipFill>
          <a:blip r:embed="rId1" r:link="rId2"/>
          <a:srcRect t="42487" b="40376"/>
          <a:stretch>
            <a:fillRect/>
          </a:stretch>
        </p:blipFill>
        <p:spPr>
          <a:xfrm>
            <a:off x="-635" y="-47625"/>
            <a:ext cx="12192635" cy="14071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0" y="-143510"/>
            <a:ext cx="12192000" cy="1503045"/>
          </a:xfrm>
          <a:prstGeom prst="rect">
            <a:avLst/>
          </a:prstGeom>
          <a:solidFill>
            <a:srgbClr val="9F3A3D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664" name="文本框 3"/>
          <p:cNvSpPr txBox="1"/>
          <p:nvPr/>
        </p:nvSpPr>
        <p:spPr>
          <a:xfrm>
            <a:off x="1066814" y="189230"/>
            <a:ext cx="201422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chemeClr val="bg1"/>
                </a:solidFill>
                <a:latin typeface="Times New Roman" panose="02020603050405020304" charset="0"/>
                <a:ea typeface="思源黑体 CN Normal" charset="-122"/>
                <a:cs typeface="Times New Roman" panose="02020603050405020304" charset="0"/>
              </a:rPr>
              <a:t>特征提取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charset="0"/>
              <a:ea typeface="思源黑体 CN Normal" charset="-122"/>
              <a:cs typeface="Times New Roman" panose="02020603050405020304" charset="0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549910" y="909955"/>
            <a:ext cx="3048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408940" y="2046605"/>
            <a:ext cx="4695825" cy="3230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90204" pitchFamily="34" charset="0"/>
            </a:pPr>
            <a:r>
              <a:rPr sz="2800" b="1" dirty="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运输开始时间特征</a:t>
            </a:r>
            <a:endParaRPr sz="3200" dirty="0">
              <a:latin typeface="微软雅黑" panose="020B0502040204020203" pitchFamily="34" charset="-122"/>
              <a:ea typeface="微软雅黑" panose="020B0502040204020203" pitchFamily="34" charset="-122"/>
              <a:cs typeface="微软雅黑" panose="020B0502040204020203" pitchFamily="34" charset="-122"/>
            </a:endParaRPr>
          </a:p>
          <a:p>
            <a:pPr>
              <a:buFont typeface="Arial" panose="020B0604020202090204" pitchFamily="34" charset="0"/>
            </a:pPr>
            <a:r>
              <a:rPr lang="zh-CN" altLang="en-US" sz="3200" dirty="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  <a:sym typeface="+mn-ea"/>
              </a:rPr>
              <a:t> </a:t>
            </a:r>
            <a:endParaRPr lang="zh-CN" altLang="en-US" sz="3200" dirty="0">
              <a:latin typeface="微软雅黑" panose="020B0502040204020203" pitchFamily="34" charset="-122"/>
              <a:ea typeface="微软雅黑" panose="020B0502040204020203" pitchFamily="34" charset="-122"/>
              <a:cs typeface="微软雅黑" panose="020B0502040204020203" pitchFamily="34" charset="-122"/>
            </a:endParaRPr>
          </a:p>
          <a:p>
            <a:pPr>
              <a:buFont typeface="Arial" panose="020B0604020202090204" pitchFamily="34" charset="0"/>
            </a:pPr>
            <a:r>
              <a:rPr lang="zh-CN" altLang="en-US" sz="2400" dirty="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每日：主要取决于个人作息、收货时间</a:t>
            </a:r>
            <a:endParaRPr lang="zh-CN" altLang="en-US" sz="2400" dirty="0">
              <a:latin typeface="微软雅黑" panose="020B0502040204020203" pitchFamily="34" charset="-122"/>
              <a:ea typeface="微软雅黑" panose="020B0502040204020203" pitchFamily="34" charset="-122"/>
              <a:cs typeface="微软雅黑" panose="020B0502040204020203" pitchFamily="34" charset="-122"/>
            </a:endParaRPr>
          </a:p>
          <a:p>
            <a:pPr>
              <a:buFont typeface="Arial" panose="020B0604020202090204" pitchFamily="34" charset="0"/>
            </a:pPr>
            <a:r>
              <a:rPr lang="zh-CN" altLang="en-US" sz="2400" dirty="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星期：周中和周末运单可能会受工作日小幅波动</a:t>
            </a:r>
            <a:endParaRPr lang="zh-CN" altLang="en-US" sz="2400" dirty="0">
              <a:latin typeface="微软雅黑" panose="020B0502040204020203" pitchFamily="34" charset="-122"/>
              <a:ea typeface="微软雅黑" panose="020B0502040204020203" pitchFamily="34" charset="-122"/>
              <a:cs typeface="微软雅黑" panose="020B0502040204020203" pitchFamily="34" charset="-122"/>
            </a:endParaRPr>
          </a:p>
          <a:p>
            <a:pPr>
              <a:buFont typeface="Arial" panose="020B0604020202090204" pitchFamily="34" charset="0"/>
            </a:pPr>
            <a:endParaRPr lang="zh-CN" altLang="en-US" sz="2400" dirty="0">
              <a:latin typeface="微软雅黑" panose="020B0502040204020203" pitchFamily="34" charset="-122"/>
              <a:ea typeface="微软雅黑" panose="020B0502040204020203" pitchFamily="34" charset="-122"/>
              <a:cs typeface="微软雅黑" panose="020B0502040204020203" pitchFamily="34" charset="-122"/>
            </a:endParaRPr>
          </a:p>
          <a:p>
            <a:pPr>
              <a:buFont typeface="Arial" panose="020B0604020202090204" pitchFamily="34" charset="0"/>
            </a:pPr>
            <a:endParaRPr lang="zh-CN" altLang="en-US" sz="2400" dirty="0">
              <a:latin typeface="微软雅黑" panose="020B0502040204020203" pitchFamily="34" charset="-122"/>
              <a:ea typeface="微软雅黑" panose="020B0502040204020203" pitchFamily="34" charset="-122"/>
              <a:cs typeface="微软雅黑" panose="020B0502040204020203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720" y="1818005"/>
            <a:ext cx="6685280" cy="4124325"/>
          </a:xfrm>
          <a:prstGeom prst="rect">
            <a:avLst/>
          </a:prstGeom>
        </p:spPr>
      </p:pic>
    </p:spTree>
  </p:cSld>
  <p:clrMapOvr>
    <a:masterClrMapping/>
  </p:clrMapOvr>
  <p:transition spd="slow" advTm="74232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/>
        </p:nvPicPr>
        <p:blipFill>
          <a:blip r:embed="rId1" r:link="rId2"/>
          <a:srcRect t="42487" b="40376"/>
          <a:stretch>
            <a:fillRect/>
          </a:stretch>
        </p:blipFill>
        <p:spPr>
          <a:xfrm>
            <a:off x="-635" y="-47625"/>
            <a:ext cx="12192635" cy="14071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0" y="-143510"/>
            <a:ext cx="12192000" cy="1503045"/>
          </a:xfrm>
          <a:prstGeom prst="rect">
            <a:avLst/>
          </a:prstGeom>
          <a:solidFill>
            <a:srgbClr val="9F3A3D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664" name="文本框 3"/>
          <p:cNvSpPr txBox="1"/>
          <p:nvPr/>
        </p:nvSpPr>
        <p:spPr>
          <a:xfrm>
            <a:off x="1066814" y="189230"/>
            <a:ext cx="201422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chemeClr val="bg1"/>
                </a:solidFill>
                <a:latin typeface="Times New Roman" panose="02020603050405020304" charset="0"/>
                <a:ea typeface="思源黑体 CN Normal" charset="-122"/>
                <a:cs typeface="Times New Roman" panose="02020603050405020304" charset="0"/>
              </a:rPr>
              <a:t>特征提取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charset="0"/>
              <a:ea typeface="思源黑体 CN Normal" charset="-122"/>
              <a:cs typeface="Times New Roman" panose="02020603050405020304" charset="0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549910" y="909955"/>
            <a:ext cx="3048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77875" y="1951990"/>
            <a:ext cx="4791075" cy="3476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90204" pitchFamily="34" charset="0"/>
            </a:pPr>
            <a:r>
              <a:rPr sz="2800" b="1" dirty="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运输</a:t>
            </a:r>
            <a:r>
              <a:rPr lang="zh-CN" sz="2800" b="1" dirty="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距离</a:t>
            </a:r>
            <a:r>
              <a:rPr sz="2800" b="1" dirty="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特征</a:t>
            </a:r>
            <a:endParaRPr sz="3200" dirty="0">
              <a:latin typeface="微软雅黑" panose="020B0502040204020203" pitchFamily="34" charset="-122"/>
              <a:ea typeface="微软雅黑" panose="020B0502040204020203" pitchFamily="34" charset="-122"/>
              <a:cs typeface="微软雅黑" panose="020B0502040204020203" pitchFamily="34" charset="-122"/>
            </a:endParaRPr>
          </a:p>
          <a:p>
            <a:pPr>
              <a:buFont typeface="Arial" panose="020B0604020202090204" pitchFamily="34" charset="0"/>
            </a:pPr>
            <a:r>
              <a:rPr lang="zh-CN" altLang="en-US" sz="2400" dirty="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距离远近与运输完成时间直接相关</a:t>
            </a:r>
            <a:endParaRPr lang="zh-CN" altLang="en-US" sz="2400" dirty="0">
              <a:latin typeface="微软雅黑" panose="020B0502040204020203" pitchFamily="34" charset="-122"/>
              <a:ea typeface="微软雅黑" panose="020B0502040204020203" pitchFamily="34" charset="-122"/>
              <a:cs typeface="微软雅黑" panose="020B0502040204020203" pitchFamily="34" charset="-122"/>
            </a:endParaRPr>
          </a:p>
          <a:p>
            <a:pPr>
              <a:buFont typeface="Arial" panose="020B0604020202090204" pitchFamily="34" charset="0"/>
            </a:pPr>
            <a:endParaRPr lang="zh-CN" altLang="en-US" sz="2400" dirty="0">
              <a:latin typeface="微软雅黑" panose="020B0502040204020203" pitchFamily="34" charset="-122"/>
              <a:ea typeface="微软雅黑" panose="020B0502040204020203" pitchFamily="34" charset="-122"/>
              <a:cs typeface="微软雅黑" panose="020B0502040204020203" pitchFamily="34" charset="-122"/>
            </a:endParaRPr>
          </a:p>
          <a:p>
            <a:pPr>
              <a:buFont typeface="Arial" panose="020B0604020202090204" pitchFamily="34" charset="0"/>
            </a:pPr>
            <a:r>
              <a:rPr lang="zh-CN" altLang="en-US" sz="2400" b="1" dirty="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计算方式</a:t>
            </a:r>
            <a:endParaRPr lang="zh-CN" altLang="en-US" sz="2400" dirty="0">
              <a:latin typeface="微软雅黑" panose="020B0502040204020203" pitchFamily="34" charset="-122"/>
              <a:ea typeface="微软雅黑" panose="020B0502040204020203" pitchFamily="34" charset="-122"/>
              <a:cs typeface="微软雅黑" panose="020B0502040204020203" pitchFamily="34" charset="-122"/>
            </a:endParaRPr>
          </a:p>
          <a:p>
            <a:pPr>
              <a:buFont typeface="Arial" panose="020B0604020202090204" pitchFamily="34" charset="0"/>
            </a:pPr>
            <a:r>
              <a:rPr lang="zh-CN" altLang="en-US" sz="2400" dirty="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半正矢距离</a:t>
            </a:r>
            <a:endParaRPr lang="zh-CN" altLang="en-US" sz="2400" dirty="0">
              <a:latin typeface="微软雅黑" panose="020B0502040204020203" pitchFamily="34" charset="-122"/>
              <a:ea typeface="微软雅黑" panose="020B0502040204020203" pitchFamily="34" charset="-122"/>
              <a:cs typeface="微软雅黑" panose="020B0502040204020203" pitchFamily="34" charset="-122"/>
            </a:endParaRPr>
          </a:p>
          <a:p>
            <a:pPr>
              <a:buFont typeface="Arial" panose="020B0604020202090204" pitchFamily="34" charset="0"/>
            </a:pPr>
            <a:endParaRPr lang="zh-CN" altLang="en-US" sz="2400" dirty="0">
              <a:latin typeface="微软雅黑" panose="020B0502040204020203" pitchFamily="34" charset="-122"/>
              <a:ea typeface="微软雅黑" panose="020B0502040204020203" pitchFamily="34" charset="-122"/>
              <a:cs typeface="微软雅黑" panose="020B0502040204020203" pitchFamily="34" charset="-122"/>
            </a:endParaRPr>
          </a:p>
          <a:p>
            <a:pPr>
              <a:buFont typeface="Arial" panose="020B0604020202090204" pitchFamily="34" charset="0"/>
            </a:pPr>
            <a:r>
              <a:rPr lang="zh-CN" altLang="en-US" sz="2400" dirty="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改良的曼哈顿距离</a:t>
            </a:r>
            <a:endParaRPr lang="zh-CN" altLang="en-US" sz="2400" dirty="0"/>
          </a:p>
          <a:p>
            <a:pPr>
              <a:buFont typeface="Arial" panose="020B0604020202090204" pitchFamily="34" charset="0"/>
            </a:pPr>
            <a:endParaRPr lang="zh-CN" altLang="en-US" sz="2400" dirty="0"/>
          </a:p>
          <a:p>
            <a:pPr>
              <a:buFont typeface="Arial" panose="020B0604020202090204" pitchFamily="34" charset="0"/>
            </a:pP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530" y="4775835"/>
            <a:ext cx="6807835" cy="863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635" y="3349625"/>
            <a:ext cx="8649335" cy="850900"/>
          </a:xfrm>
          <a:prstGeom prst="rect">
            <a:avLst/>
          </a:prstGeom>
        </p:spPr>
      </p:pic>
    </p:spTree>
  </p:cSld>
  <p:clrMapOvr>
    <a:masterClrMapping/>
  </p:clrMapOvr>
  <p:transition spd="slow" advTm="74232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/>
        </p:nvPicPr>
        <p:blipFill>
          <a:blip r:embed="rId1" r:link="rId2"/>
          <a:srcRect t="42487" b="40376"/>
          <a:stretch>
            <a:fillRect/>
          </a:stretch>
        </p:blipFill>
        <p:spPr>
          <a:xfrm>
            <a:off x="-635" y="-47625"/>
            <a:ext cx="12192635" cy="14071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0" y="-143510"/>
            <a:ext cx="12192000" cy="1503045"/>
          </a:xfrm>
          <a:prstGeom prst="rect">
            <a:avLst/>
          </a:prstGeom>
          <a:solidFill>
            <a:srgbClr val="9F3A3D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664" name="文本框 3"/>
          <p:cNvSpPr txBox="1"/>
          <p:nvPr/>
        </p:nvSpPr>
        <p:spPr>
          <a:xfrm>
            <a:off x="1066814" y="189230"/>
            <a:ext cx="201422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chemeClr val="bg1"/>
                </a:solidFill>
                <a:latin typeface="Times New Roman" panose="02020603050405020304" charset="0"/>
                <a:ea typeface="思源黑体 CN Normal" charset="-122"/>
                <a:cs typeface="Times New Roman" panose="02020603050405020304" charset="0"/>
              </a:rPr>
              <a:t>特征提取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charset="0"/>
              <a:ea typeface="思源黑体 CN Normal" charset="-122"/>
              <a:cs typeface="Times New Roman" panose="02020603050405020304" charset="0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549910" y="909955"/>
            <a:ext cx="3048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56590" y="1805305"/>
            <a:ext cx="10396855" cy="163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90204" pitchFamily="34" charset="0"/>
            </a:pPr>
            <a:r>
              <a:rPr sz="2800" b="1" dirty="0">
                <a:latin typeface="微软雅黑" panose="020B0502040204020203" pitchFamily="34" charset="-122"/>
                <a:ea typeface="微软雅黑" panose="020B0502040204020203" pitchFamily="34" charset="-122"/>
              </a:rPr>
              <a:t>货物种类特征</a:t>
            </a:r>
            <a:endParaRPr lang="zh-CN" altLang="en-US" sz="3200" dirty="0">
              <a:latin typeface="微软雅黑" panose="020B0502040204020203" pitchFamily="34" charset="-122"/>
              <a:ea typeface="微软雅黑" panose="020B0502040204020203" pitchFamily="34" charset="-122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 dirty="0">
                <a:latin typeface="微软雅黑" panose="020B0502040204020203" pitchFamily="34" charset="-122"/>
                <a:ea typeface="微软雅黑" panose="020B0502040204020203" pitchFamily="34" charset="-122"/>
              </a:rPr>
              <a:t>种类多样，运输量大</a:t>
            </a:r>
            <a:endParaRPr lang="zh-CN" altLang="en-US" sz="2400" dirty="0">
              <a:latin typeface="微软雅黑" panose="020B0502040204020203" pitchFamily="34" charset="-122"/>
              <a:ea typeface="微软雅黑" panose="020B0502040204020203" pitchFamily="34" charset="-122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 dirty="0">
                <a:latin typeface="微软雅黑" panose="020B0502040204020203" pitchFamily="34" charset="-122"/>
                <a:ea typeface="微软雅黑" panose="020B0502040204020203" pitchFamily="34" charset="-122"/>
              </a:rPr>
              <a:t>需要特定设备运输</a:t>
            </a:r>
            <a:endParaRPr lang="zh-CN" altLang="en-US" sz="2400" dirty="0">
              <a:latin typeface="微软雅黑" panose="020B0502040204020203" pitchFamily="34" charset="-122"/>
              <a:ea typeface="微软雅黑" panose="020B0502040204020203" pitchFamily="34" charset="-122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 dirty="0">
                <a:latin typeface="微软雅黑" panose="020B0502040204020203" pitchFamily="34" charset="-122"/>
                <a:ea typeface="微软雅黑" panose="020B0502040204020203" pitchFamily="34" charset="-122"/>
              </a:rPr>
              <a:t>装卸环节的耗时</a:t>
            </a:r>
            <a:endParaRPr lang="zh-CN" altLang="en-US" sz="2400" dirty="0"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6590" y="3880485"/>
            <a:ext cx="10396855" cy="19996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Font typeface="Arial" panose="020B0604020202090204" pitchFamily="34" charset="0"/>
            </a:pPr>
            <a:r>
              <a:rPr lang="zh-CN" sz="2800" b="1" dirty="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  <a:sym typeface="+mn-ea"/>
              </a:rPr>
              <a:t>运力</a:t>
            </a:r>
            <a:r>
              <a:rPr sz="2800" b="1" dirty="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  <a:sym typeface="+mn-ea"/>
              </a:rPr>
              <a:t>特征</a:t>
            </a:r>
            <a:endParaRPr lang="zh-CN" altLang="en-US" sz="2400" dirty="0">
              <a:latin typeface="微软雅黑" panose="020B0502040204020203" pitchFamily="34" charset="-122"/>
              <a:ea typeface="微软雅黑" panose="020B0502040204020203" pitchFamily="34" charset="-122"/>
              <a:cs typeface="微软雅黑" panose="020B0502040204020203" pitchFamily="34" charset="-122"/>
            </a:endParaRPr>
          </a:p>
          <a:p>
            <a:pPr>
              <a:buFont typeface="Arial" panose="020B0604020202090204" pitchFamily="34" charset="0"/>
            </a:pPr>
            <a:r>
              <a:rPr lang="zh-CN" altLang="en-US" sz="2400" dirty="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  <a:sym typeface="+mn-ea"/>
              </a:rPr>
              <a:t>司机个人的偏好</a:t>
            </a:r>
            <a:endParaRPr lang="zh-CN" altLang="en-US" sz="2400" dirty="0">
              <a:latin typeface="微软雅黑" panose="020B0502040204020203" pitchFamily="34" charset="-122"/>
              <a:ea typeface="微软雅黑" panose="020B0502040204020203" pitchFamily="34" charset="-122"/>
              <a:cs typeface="微软雅黑" panose="020B0502040204020203" pitchFamily="34" charset="-122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 dirty="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  <a:sym typeface="+mn-ea"/>
              </a:rPr>
              <a:t>   个人运输习惯</a:t>
            </a:r>
            <a:endParaRPr lang="zh-CN" altLang="en-US" sz="2400" dirty="0">
              <a:latin typeface="微软雅黑" panose="020B0502040204020203" pitchFamily="34" charset="-122"/>
              <a:ea typeface="微软雅黑" panose="020B0502040204020203" pitchFamily="34" charset="-122"/>
              <a:cs typeface="微软雅黑" panose="020B0502040204020203" pitchFamily="34" charset="-122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 dirty="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  <a:sym typeface="+mn-ea"/>
              </a:rPr>
              <a:t>   避开交通限行</a:t>
            </a:r>
            <a:endParaRPr lang="zh-CN" altLang="en-US" sz="2400" dirty="0">
              <a:latin typeface="微软雅黑" panose="020B0502040204020203" pitchFamily="34" charset="-122"/>
              <a:ea typeface="微软雅黑" panose="020B0502040204020203" pitchFamily="34" charset="-122"/>
              <a:cs typeface="微软雅黑" panose="020B0502040204020203" pitchFamily="34" charset="-122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 dirty="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  <a:sym typeface="+mn-ea"/>
              </a:rPr>
              <a:t>   寻找返程单</a:t>
            </a:r>
            <a:endParaRPr lang="zh-CN" altLang="en-US" sz="2400" dirty="0">
              <a:latin typeface="微软雅黑" panose="020B0502040204020203" pitchFamily="34" charset="-122"/>
              <a:ea typeface="微软雅黑" panose="020B0502040204020203" pitchFamily="34" charset="-122"/>
              <a:cs typeface="微软雅黑" panose="020B0502040204020203" pitchFamily="34" charset="-122"/>
              <a:sym typeface="+mn-ea"/>
            </a:endParaRPr>
          </a:p>
        </p:txBody>
      </p:sp>
    </p:spTree>
  </p:cSld>
  <p:clrMapOvr>
    <a:masterClrMapping/>
  </p:clrMapOvr>
  <p:transition spd="slow" advTm="74232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/>
        </p:nvPicPr>
        <p:blipFill>
          <a:blip r:embed="rId1" r:link="rId2"/>
          <a:srcRect t="42487" b="40376"/>
          <a:stretch>
            <a:fillRect/>
          </a:stretch>
        </p:blipFill>
        <p:spPr>
          <a:xfrm>
            <a:off x="-635" y="-47625"/>
            <a:ext cx="12192635" cy="14071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0" y="-143510"/>
            <a:ext cx="12192000" cy="1503045"/>
          </a:xfrm>
          <a:prstGeom prst="rect">
            <a:avLst/>
          </a:prstGeom>
          <a:solidFill>
            <a:srgbClr val="9F3A3D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664" name="文本框 3"/>
          <p:cNvSpPr txBox="1"/>
          <p:nvPr/>
        </p:nvSpPr>
        <p:spPr>
          <a:xfrm>
            <a:off x="1066814" y="189230"/>
            <a:ext cx="201422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chemeClr val="bg1"/>
                </a:solidFill>
                <a:latin typeface="Times New Roman" panose="02020603050405020304" charset="0"/>
                <a:ea typeface="思源黑体 CN Normal" charset="-122"/>
                <a:cs typeface="Times New Roman" panose="02020603050405020304" charset="0"/>
              </a:rPr>
              <a:t>特征提取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charset="0"/>
              <a:ea typeface="思源黑体 CN Normal" charset="-122"/>
              <a:cs typeface="Times New Roman" panose="02020603050405020304" charset="0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549910" y="909955"/>
            <a:ext cx="3048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70560" y="1661795"/>
            <a:ext cx="10396855" cy="575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sz="2800" b="1" dirty="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运输流向偏好特征</a:t>
            </a:r>
            <a:endParaRPr lang="zh-CN" sz="2800" b="1" dirty="0">
              <a:latin typeface="微软雅黑" panose="020B0502040204020203" pitchFamily="34" charset="-122"/>
              <a:ea typeface="微软雅黑" panose="020B0502040204020203" pitchFamily="34" charset="-122"/>
              <a:cs typeface="微软雅黑" panose="020B0502040204020203" pitchFamily="34" charset="-122"/>
            </a:endParaRPr>
          </a:p>
          <a:p>
            <a:pPr>
              <a:buFont typeface="Arial" panose="020B0604020202090204" pitchFamily="34" charset="0"/>
            </a:pPr>
            <a:r>
              <a:rPr lang="zh-CN" sz="2800" b="1" dirty="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         </a:t>
            </a:r>
            <a:r>
              <a:rPr lang="zh-CN" sz="2800" dirty="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运输目的地经纬度、所属区县</a:t>
            </a:r>
            <a:endParaRPr lang="zh-CN" sz="2800" dirty="0">
              <a:latin typeface="微软雅黑" panose="020B0502040204020203" pitchFamily="34" charset="-122"/>
              <a:ea typeface="微软雅黑" panose="020B0502040204020203" pitchFamily="34" charset="-122"/>
              <a:cs typeface="微软雅黑" panose="020B0502040204020203" pitchFamily="34" charset="-122"/>
            </a:endParaRPr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sz="2800" b="1" dirty="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运输开始时间特征</a:t>
            </a:r>
            <a:endParaRPr lang="zh-CN" sz="2800" b="1" dirty="0">
              <a:latin typeface="微软雅黑" panose="020B0502040204020203" pitchFamily="34" charset="-122"/>
              <a:ea typeface="微软雅黑" panose="020B0502040204020203" pitchFamily="34" charset="-122"/>
              <a:cs typeface="微软雅黑" panose="020B0502040204020203" pitchFamily="34" charset="-122"/>
            </a:endParaRPr>
          </a:p>
          <a:p>
            <a:pPr>
              <a:buFont typeface="Arial" panose="020B0604020202090204" pitchFamily="34" charset="0"/>
            </a:pPr>
            <a:r>
              <a:rPr lang="zh-CN" sz="2800" dirty="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        出发时间段、日期</a:t>
            </a:r>
            <a:endParaRPr lang="zh-CN" sz="2800" b="1" dirty="0">
              <a:latin typeface="微软雅黑" panose="020B0502040204020203" pitchFamily="34" charset="-122"/>
              <a:ea typeface="微软雅黑" panose="020B0502040204020203" pitchFamily="34" charset="-122"/>
              <a:cs typeface="微软雅黑" panose="020B0502040204020203" pitchFamily="34" charset="-122"/>
            </a:endParaRPr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sz="2800" b="1" dirty="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运输距离特征</a:t>
            </a:r>
            <a:endParaRPr lang="zh-CN" sz="2800" b="1" dirty="0">
              <a:latin typeface="微软雅黑" panose="020B0502040204020203" pitchFamily="34" charset="-122"/>
              <a:ea typeface="微软雅黑" panose="020B0502040204020203" pitchFamily="34" charset="-122"/>
              <a:cs typeface="微软雅黑" panose="020B0502040204020203" pitchFamily="34" charset="-122"/>
            </a:endParaRPr>
          </a:p>
          <a:p>
            <a:pPr>
              <a:buFont typeface="Arial" panose="020B0604020202090204" pitchFamily="34" charset="0"/>
            </a:pPr>
            <a:r>
              <a:rPr lang="zh-CN" sz="2800" b="1" dirty="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        </a:t>
            </a:r>
            <a:r>
              <a:rPr lang="zh-CN" sz="2800" dirty="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运输总距离、局部轨迹段距离</a:t>
            </a:r>
            <a:endParaRPr lang="zh-CN" sz="2800" b="1" dirty="0">
              <a:latin typeface="微软雅黑" panose="020B0502040204020203" pitchFamily="34" charset="-122"/>
              <a:ea typeface="微软雅黑" panose="020B0502040204020203" pitchFamily="34" charset="-122"/>
              <a:cs typeface="微软雅黑" panose="020B0502040204020203" pitchFamily="34" charset="-122"/>
            </a:endParaRPr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sz="2800" b="1" dirty="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货物种类特征</a:t>
            </a:r>
            <a:endParaRPr lang="zh-CN" sz="2800" b="1" dirty="0">
              <a:latin typeface="微软雅黑" panose="020B0502040204020203" pitchFamily="34" charset="-122"/>
              <a:ea typeface="微软雅黑" panose="020B0502040204020203" pitchFamily="34" charset="-122"/>
              <a:cs typeface="微软雅黑" panose="020B0502040204020203" pitchFamily="34" charset="-122"/>
            </a:endParaRPr>
          </a:p>
          <a:p>
            <a:pPr>
              <a:buFont typeface="Arial" panose="020B0604020202090204" pitchFamily="34" charset="0"/>
            </a:pPr>
            <a:r>
              <a:rPr lang="zh-CN" sz="2800" b="1" dirty="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        </a:t>
            </a:r>
            <a:r>
              <a:rPr lang="zh-CN" sz="2800" dirty="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货物类别</a:t>
            </a:r>
            <a:endParaRPr lang="zh-CN" sz="2800" dirty="0">
              <a:latin typeface="微软雅黑" panose="020B0502040204020203" pitchFamily="34" charset="-122"/>
              <a:ea typeface="微软雅黑" panose="020B0502040204020203" pitchFamily="34" charset="-122"/>
              <a:cs typeface="微软雅黑" panose="020B0502040204020203" pitchFamily="34" charset="-122"/>
            </a:endParaRPr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sz="2800" b="1" dirty="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运力特征</a:t>
            </a:r>
            <a:endParaRPr lang="zh-CN" sz="2800" b="1" dirty="0">
              <a:latin typeface="微软雅黑" panose="020B0502040204020203" pitchFamily="34" charset="-122"/>
              <a:ea typeface="微软雅黑" panose="020B0502040204020203" pitchFamily="34" charset="-122"/>
              <a:cs typeface="微软雅黑" panose="020B0502040204020203" pitchFamily="34" charset="-122"/>
            </a:endParaRPr>
          </a:p>
          <a:p>
            <a:pPr>
              <a:buFont typeface="Arial" panose="020B0604020202090204" pitchFamily="34" charset="0"/>
            </a:pPr>
            <a:r>
              <a:rPr lang="zh-CN" sz="2800" b="1" dirty="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         </a:t>
            </a:r>
            <a:r>
              <a:rPr lang="zh-CN" sz="2800" dirty="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车牌号</a:t>
            </a:r>
            <a:endParaRPr lang="zh-CN" sz="2800" b="1" dirty="0">
              <a:latin typeface="微软雅黑" panose="020B0502040204020203" pitchFamily="34" charset="-122"/>
              <a:ea typeface="微软雅黑" panose="020B0502040204020203" pitchFamily="34" charset="-122"/>
              <a:cs typeface="微软雅黑" panose="020B0502040204020203" pitchFamily="34" charset="-122"/>
            </a:endParaRPr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sz="2800" b="1" dirty="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轨迹时空特征</a:t>
            </a:r>
            <a:r>
              <a:rPr lang="zh-CN" altLang="en-US" sz="3200" dirty="0">
                <a:sym typeface="+mn-ea"/>
              </a:rPr>
              <a:t> </a:t>
            </a:r>
            <a:endParaRPr lang="zh-CN" altLang="en-US" sz="3200" dirty="0">
              <a:sym typeface="+mn-ea"/>
            </a:endParaRPr>
          </a:p>
          <a:p>
            <a:pPr>
              <a:buFont typeface="Arial" panose="020B0604020202090204" pitchFamily="34" charset="0"/>
            </a:pPr>
            <a:endParaRPr lang="zh-CN" altLang="en-US" sz="3200" dirty="0"/>
          </a:p>
          <a:p>
            <a:pPr>
              <a:buFont typeface="Arial" panose="020B0604020202090204" pitchFamily="34" charset="0"/>
            </a:pPr>
            <a:endParaRPr lang="zh-CN" altLang="en-US" sz="2400" dirty="0"/>
          </a:p>
        </p:txBody>
      </p:sp>
    </p:spTree>
  </p:cSld>
  <p:clrMapOvr>
    <a:masterClrMapping/>
  </p:clrMapOvr>
  <p:transition spd="slow" advTm="74232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/>
        </p:nvPicPr>
        <p:blipFill>
          <a:blip r:embed="rId1" r:link="rId2"/>
          <a:srcRect t="42487" b="40376"/>
          <a:stretch>
            <a:fillRect/>
          </a:stretch>
        </p:blipFill>
        <p:spPr>
          <a:xfrm>
            <a:off x="-635" y="-47625"/>
            <a:ext cx="12192635" cy="14071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-635" y="-143510"/>
            <a:ext cx="12192000" cy="1503045"/>
          </a:xfrm>
          <a:prstGeom prst="rect">
            <a:avLst/>
          </a:prstGeom>
          <a:solidFill>
            <a:srgbClr val="9F3A3D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664" name="文本框 3"/>
          <p:cNvSpPr txBox="1"/>
          <p:nvPr/>
        </p:nvSpPr>
        <p:spPr>
          <a:xfrm>
            <a:off x="629934" y="149225"/>
            <a:ext cx="476123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chemeClr val="bg1"/>
                </a:solidFill>
                <a:latin typeface="Times New Roman" panose="02020603050405020304" charset="0"/>
                <a:ea typeface="思源黑体 CN Normal" charset="-122"/>
                <a:cs typeface="Times New Roman" panose="02020603050405020304" charset="0"/>
              </a:rPr>
              <a:t>运输完成时间预测模型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charset="0"/>
              <a:ea typeface="思源黑体 CN Normal" charset="-122"/>
              <a:cs typeface="Times New Roman" panose="02020603050405020304" charset="0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549910" y="909955"/>
            <a:ext cx="3048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54635" y="1860550"/>
            <a:ext cx="4291330" cy="3599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90204" pitchFamily="34" charset="0"/>
            </a:pPr>
            <a:r>
              <a:rPr lang="zh-CN" sz="2800" b="1" dirty="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基于</a:t>
            </a:r>
            <a:r>
              <a:rPr lang="en-US" altLang="zh-CN" sz="2800" b="1" dirty="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DeepTTE</a:t>
            </a:r>
            <a:endParaRPr sz="2800" b="1" dirty="0">
              <a:latin typeface="微软雅黑" panose="020B0502040204020203" pitchFamily="34" charset="-122"/>
              <a:ea typeface="微软雅黑" panose="020B0502040204020203" pitchFamily="34" charset="-122"/>
              <a:cs typeface="微软雅黑" panose="020B0502040204020203" pitchFamily="34" charset="-122"/>
            </a:endParaRPr>
          </a:p>
          <a:p>
            <a:pPr>
              <a:buFont typeface="Arial" panose="020B0604020202090204" pitchFamily="34" charset="0"/>
            </a:pPr>
            <a:r>
              <a:rPr lang="zh-CN" altLang="en-US" sz="3200" dirty="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  <a:sym typeface="+mn-ea"/>
              </a:rPr>
              <a:t> </a:t>
            </a:r>
            <a:r>
              <a:rPr lang="zh-CN" altLang="en-US" sz="2400" b="1" dirty="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时空特征学习模块</a:t>
            </a:r>
            <a:endParaRPr lang="zh-CN" altLang="en-US" sz="2400" b="1" dirty="0">
              <a:latin typeface="微软雅黑" panose="020B0502040204020203" pitchFamily="34" charset="-122"/>
              <a:ea typeface="微软雅黑" panose="020B0502040204020203" pitchFamily="34" charset="-122"/>
              <a:cs typeface="微软雅黑" panose="020B0502040204020203" pitchFamily="34" charset="-122"/>
            </a:endParaRPr>
          </a:p>
          <a:p>
            <a:pPr>
              <a:buFont typeface="Arial" panose="020B0604020202090204" pitchFamily="34" charset="0"/>
            </a:pPr>
            <a:r>
              <a:rPr lang="zh-CN" altLang="en-US" sz="2400" dirty="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  空间卷积层和时序循环层</a:t>
            </a:r>
            <a:endParaRPr lang="zh-CN" altLang="en-US" sz="2400" dirty="0">
              <a:latin typeface="微软雅黑" panose="020B0502040204020203" pitchFamily="34" charset="-122"/>
              <a:ea typeface="微软雅黑" panose="020B0502040204020203" pitchFamily="34" charset="-122"/>
              <a:cs typeface="微软雅黑" panose="020B0502040204020203" pitchFamily="34" charset="-122"/>
            </a:endParaRPr>
          </a:p>
          <a:p>
            <a:pPr>
              <a:buFont typeface="Arial" panose="020B0604020202090204" pitchFamily="34" charset="0"/>
            </a:pPr>
            <a:r>
              <a:rPr lang="zh-CN" altLang="en-US" sz="2400" dirty="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 </a:t>
            </a:r>
            <a:r>
              <a:rPr lang="zh-CN" altLang="en-US" sz="2400" b="1" dirty="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属性特征模块</a:t>
            </a:r>
            <a:endParaRPr lang="zh-CN" altLang="en-US" sz="2400" b="1" dirty="0">
              <a:latin typeface="微软雅黑" panose="020B0502040204020203" pitchFamily="34" charset="-122"/>
              <a:ea typeface="微软雅黑" panose="020B0502040204020203" pitchFamily="34" charset="-122"/>
              <a:cs typeface="微软雅黑" panose="020B0502040204020203" pitchFamily="34" charset="-122"/>
            </a:endParaRPr>
          </a:p>
          <a:p>
            <a:pPr>
              <a:buFont typeface="Arial" panose="020B0604020202090204" pitchFamily="34" charset="0"/>
            </a:pPr>
            <a:r>
              <a:rPr lang="zh-CN" altLang="en-US" sz="2400" dirty="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 </a:t>
            </a:r>
            <a:r>
              <a:rPr lang="zh-CN" altLang="en-US" sz="2400" b="1" dirty="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后处理模块</a:t>
            </a:r>
            <a:endParaRPr lang="zh-CN" altLang="en-US" sz="2400" b="1" dirty="0">
              <a:latin typeface="微软雅黑" panose="020B0502040204020203" pitchFamily="34" charset="-122"/>
              <a:ea typeface="微软雅黑" panose="020B0502040204020203" pitchFamily="34" charset="-122"/>
              <a:cs typeface="微软雅黑" panose="020B0502040204020203" pitchFamily="34" charset="-122"/>
            </a:endParaRPr>
          </a:p>
          <a:p>
            <a:pPr>
              <a:buFont typeface="Arial" panose="020B0604020202090204" pitchFamily="34" charset="0"/>
            </a:pPr>
            <a:r>
              <a:rPr lang="zh-CN" altLang="en-US" sz="2400" dirty="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   预测局部路径</a:t>
            </a:r>
            <a:endParaRPr lang="zh-CN" altLang="en-US" sz="2400" dirty="0">
              <a:latin typeface="微软雅黑" panose="020B0502040204020203" pitchFamily="34" charset="-122"/>
              <a:ea typeface="微软雅黑" panose="020B0502040204020203" pitchFamily="34" charset="-122"/>
              <a:cs typeface="微软雅黑" panose="020B0502040204020203" pitchFamily="34" charset="-122"/>
            </a:endParaRPr>
          </a:p>
          <a:p>
            <a:pPr>
              <a:buFont typeface="Arial" panose="020B0604020202090204" pitchFamily="34" charset="0"/>
            </a:pPr>
            <a:r>
              <a:rPr lang="zh-CN" altLang="en-US" sz="2400" dirty="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   预测整个路径</a:t>
            </a:r>
            <a:endParaRPr lang="zh-CN" altLang="en-US" sz="2400" dirty="0">
              <a:latin typeface="微软雅黑" panose="020B0502040204020203" pitchFamily="34" charset="-122"/>
              <a:ea typeface="微软雅黑" panose="020B0502040204020203" pitchFamily="34" charset="-122"/>
              <a:cs typeface="微软雅黑" panose="020B0502040204020203" pitchFamily="34" charset="-122"/>
            </a:endParaRPr>
          </a:p>
          <a:p>
            <a:pPr>
              <a:buFont typeface="Arial" panose="020B0604020202090204" pitchFamily="34" charset="0"/>
            </a:pPr>
            <a:r>
              <a:rPr lang="zh-CN" altLang="en-US" sz="2400" dirty="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      均值池化❌</a:t>
            </a:r>
            <a:endParaRPr lang="zh-CN" altLang="en-US" sz="2400" dirty="0">
              <a:latin typeface="微软雅黑" panose="020B0502040204020203" pitchFamily="34" charset="-122"/>
              <a:ea typeface="微软雅黑" panose="020B0502040204020203" pitchFamily="34" charset="-122"/>
              <a:cs typeface="微软雅黑" panose="020B0502040204020203" pitchFamily="34" charset="-122"/>
            </a:endParaRPr>
          </a:p>
          <a:p>
            <a:pPr>
              <a:buFont typeface="Arial" panose="020B0604020202090204" pitchFamily="34" charset="0"/>
            </a:pPr>
            <a:r>
              <a:rPr lang="zh-CN" altLang="en-US" sz="2400" dirty="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      注意力机制✅</a:t>
            </a:r>
            <a:endParaRPr lang="zh-CN" altLang="en-US" sz="2400" dirty="0">
              <a:latin typeface="微软雅黑" panose="020B0502040204020203" pitchFamily="34" charset="-122"/>
              <a:ea typeface="微软雅黑" panose="020B0502040204020203" pitchFamily="34" charset="-122"/>
              <a:cs typeface="微软雅黑" panose="020B0502040204020203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060" y="794385"/>
            <a:ext cx="7647305" cy="6001385"/>
          </a:xfrm>
          <a:prstGeom prst="rect">
            <a:avLst/>
          </a:prstGeom>
        </p:spPr>
      </p:pic>
    </p:spTree>
  </p:cSld>
  <p:clrMapOvr>
    <a:masterClrMapping/>
  </p:clrMapOvr>
  <p:transition spd="slow" advTm="74232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/>
        </p:nvPicPr>
        <p:blipFill>
          <a:blip r:embed="rId1" r:link="rId2"/>
          <a:srcRect t="42487" b="40376"/>
          <a:stretch>
            <a:fillRect/>
          </a:stretch>
        </p:blipFill>
        <p:spPr>
          <a:xfrm>
            <a:off x="-635" y="-47625"/>
            <a:ext cx="12192635" cy="14071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0" y="-143510"/>
            <a:ext cx="12192000" cy="1503045"/>
          </a:xfrm>
          <a:prstGeom prst="rect">
            <a:avLst/>
          </a:prstGeom>
          <a:solidFill>
            <a:srgbClr val="9F3A3D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664" name="文本框 3"/>
          <p:cNvSpPr txBox="1"/>
          <p:nvPr/>
        </p:nvSpPr>
        <p:spPr>
          <a:xfrm>
            <a:off x="1066814" y="263525"/>
            <a:ext cx="201422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chemeClr val="bg1"/>
                </a:solidFill>
                <a:latin typeface="Times New Roman" panose="02020603050405020304" charset="0"/>
                <a:ea typeface="思源黑体 CN Normal" charset="-122"/>
                <a:cs typeface="Times New Roman" panose="02020603050405020304" charset="0"/>
              </a:rPr>
              <a:t>运力预测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charset="0"/>
              <a:ea typeface="思源黑体 CN Normal" charset="-122"/>
              <a:cs typeface="Times New Roman" panose="02020603050405020304" charset="0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549910" y="909955"/>
            <a:ext cx="3048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49910" y="1936115"/>
            <a:ext cx="11642725" cy="3969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90204" pitchFamily="34" charset="0"/>
            </a:pPr>
            <a:r>
              <a:rPr lang="zh-CN" sz="2800" dirty="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简化模型：</a:t>
            </a:r>
            <a:r>
              <a:rPr sz="2800" dirty="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假定若司机可在给定时间到厂，即成为</a:t>
            </a:r>
            <a:r>
              <a:rPr lang="zh-CN" sz="2800" dirty="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青岛</a:t>
            </a:r>
            <a:r>
              <a:rPr sz="2800" dirty="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流向的可用运力</a:t>
            </a:r>
            <a:endParaRPr sz="2800" dirty="0">
              <a:latin typeface="微软雅黑" panose="020B0502040204020203" pitchFamily="34" charset="-122"/>
              <a:ea typeface="微软雅黑" panose="020B0502040204020203" pitchFamily="34" charset="-122"/>
              <a:cs typeface="微软雅黑" panose="020B0502040204020203" pitchFamily="34" charset="-122"/>
            </a:endParaRPr>
          </a:p>
          <a:p>
            <a:pPr>
              <a:buFont typeface="Arial" panose="020B0604020202090204" pitchFamily="34" charset="0"/>
            </a:pPr>
            <a:endParaRPr sz="2800" dirty="0">
              <a:latin typeface="微软雅黑" panose="020B0502040204020203" pitchFamily="34" charset="-122"/>
              <a:ea typeface="微软雅黑" panose="020B0502040204020203" pitchFamily="34" charset="-122"/>
              <a:cs typeface="微软雅黑" panose="020B0502040204020203" pitchFamily="34" charset="-122"/>
            </a:endParaRPr>
          </a:p>
          <a:p>
            <a:pPr>
              <a:buFont typeface="Arial" panose="020B0604020202090204" pitchFamily="34" charset="0"/>
            </a:pPr>
            <a:r>
              <a:rPr sz="2800" b="1" dirty="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  <a:sym typeface="+mn-ea"/>
              </a:rPr>
              <a:t>通过XG</a:t>
            </a:r>
            <a:r>
              <a:rPr lang="en-US" sz="2800" b="1" dirty="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  <a:sym typeface="+mn-ea"/>
              </a:rPr>
              <a:t>B</a:t>
            </a:r>
            <a:r>
              <a:rPr sz="2800" b="1" dirty="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  <a:sym typeface="+mn-ea"/>
              </a:rPr>
              <a:t>oost模型预测运输整体时长</a:t>
            </a:r>
            <a:endParaRPr sz="2800" b="1" dirty="0">
              <a:latin typeface="微软雅黑" panose="020B0502040204020203" pitchFamily="34" charset="-122"/>
              <a:ea typeface="微软雅黑" panose="020B0502040204020203" pitchFamily="34" charset="-122"/>
              <a:cs typeface="微软雅黑" panose="020B0502040204020203" pitchFamily="34" charset="-122"/>
            </a:endParaRPr>
          </a:p>
          <a:p>
            <a:pPr>
              <a:buFont typeface="Arial" panose="020B0604020202090204" pitchFamily="34" charset="0"/>
            </a:pPr>
            <a:r>
              <a:rPr lang="zh-CN" sz="2800" b="1" dirty="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输入特征</a:t>
            </a:r>
            <a:r>
              <a:rPr lang="zh-CN" sz="2800" dirty="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：</a:t>
            </a:r>
            <a:endParaRPr lang="zh-CN" sz="2800" dirty="0">
              <a:latin typeface="微软雅黑" panose="020B0502040204020203" pitchFamily="34" charset="-122"/>
              <a:ea typeface="微软雅黑" panose="020B0502040204020203" pitchFamily="34" charset="-122"/>
              <a:cs typeface="微软雅黑" panose="020B0502040204020203" pitchFamily="34" charset="-122"/>
            </a:endParaRPr>
          </a:p>
          <a:p>
            <a:pPr>
              <a:buFont typeface="Arial" panose="020B0604020202090204" pitchFamily="34" charset="0"/>
            </a:pPr>
            <a:r>
              <a:rPr lang="zh-CN" sz="2800" dirty="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流向</a:t>
            </a:r>
            <a:r>
              <a:rPr sz="2800" dirty="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特征、距离特征、货物种类特征</a:t>
            </a:r>
            <a:endParaRPr sz="2800" dirty="0">
              <a:latin typeface="微软雅黑" panose="020B0502040204020203" pitchFamily="34" charset="-122"/>
              <a:ea typeface="微软雅黑" panose="020B0502040204020203" pitchFamily="34" charset="-122"/>
              <a:cs typeface="微软雅黑" panose="020B0502040204020203" pitchFamily="34" charset="-122"/>
            </a:endParaRPr>
          </a:p>
          <a:p>
            <a:pPr>
              <a:buFont typeface="Arial" panose="020B0604020202090204" pitchFamily="34" charset="0"/>
            </a:pPr>
            <a:r>
              <a:rPr sz="2800" dirty="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时间（日期）特征、运力特征</a:t>
            </a:r>
            <a:r>
              <a:rPr lang="zh-CN" sz="2800" dirty="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以及运输完成时间</a:t>
            </a:r>
            <a:endParaRPr lang="zh-CN" sz="2800" dirty="0">
              <a:latin typeface="微软雅黑" panose="020B0502040204020203" pitchFamily="34" charset="-122"/>
              <a:ea typeface="微软雅黑" panose="020B0502040204020203" pitchFamily="34" charset="-122"/>
              <a:cs typeface="微软雅黑" panose="020B0502040204020203" pitchFamily="34" charset="-122"/>
            </a:endParaRPr>
          </a:p>
          <a:p>
            <a:pPr>
              <a:buFont typeface="Arial" panose="020B0604020202090204" pitchFamily="34" charset="0"/>
            </a:pPr>
            <a:r>
              <a:rPr lang="zh-CN" sz="2800" dirty="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目标函数：</a:t>
            </a:r>
            <a:endParaRPr lang="zh-CN" sz="2800" dirty="0">
              <a:latin typeface="微软雅黑" panose="020B0502040204020203" pitchFamily="34" charset="-122"/>
              <a:ea typeface="微软雅黑" panose="020B0502040204020203" pitchFamily="34" charset="-122"/>
              <a:cs typeface="微软雅黑" panose="020B0502040204020203" pitchFamily="34" charset="-122"/>
            </a:endParaRPr>
          </a:p>
          <a:p>
            <a:pPr>
              <a:buFont typeface="Arial" panose="020B0604020202090204" pitchFamily="34" charset="0"/>
            </a:pPr>
            <a:endParaRPr lang="zh-CN" sz="2800" dirty="0">
              <a:latin typeface="微软雅黑" panose="020B0502040204020203" pitchFamily="34" charset="-122"/>
              <a:ea typeface="微软雅黑" panose="020B0502040204020203" pitchFamily="34" charset="-122"/>
              <a:cs typeface="微软雅黑" panose="020B0502040204020203" pitchFamily="34" charset="-122"/>
            </a:endParaRPr>
          </a:p>
          <a:p>
            <a:pPr>
              <a:buFont typeface="Arial" panose="020B0604020202090204" pitchFamily="34" charset="0"/>
            </a:pPr>
            <a:r>
              <a:rPr sz="2800" b="1" dirty="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截取对应时间戳，得到当前可以提供服务的运力</a:t>
            </a:r>
            <a:endParaRPr sz="2800" b="1" dirty="0">
              <a:latin typeface="微软雅黑" panose="020B0502040204020203" pitchFamily="34" charset="-122"/>
              <a:ea typeface="微软雅黑" panose="020B0502040204020203" pitchFamily="34" charset="-122"/>
              <a:cs typeface="微软雅黑" panose="020B0502040204020203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960" y="4535805"/>
            <a:ext cx="5569585" cy="710565"/>
          </a:xfrm>
          <a:prstGeom prst="rect">
            <a:avLst/>
          </a:prstGeom>
        </p:spPr>
      </p:pic>
    </p:spTree>
  </p:cSld>
  <p:clrMapOvr>
    <a:masterClrMapping/>
  </p:clrMapOvr>
  <p:transition spd="slow" advTm="74232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/>
        </p:nvPicPr>
        <p:blipFill>
          <a:blip r:embed="rId1" r:link="rId2"/>
          <a:srcRect t="42487" b="40376"/>
          <a:stretch>
            <a:fillRect/>
          </a:stretch>
        </p:blipFill>
        <p:spPr>
          <a:xfrm>
            <a:off x="-635" y="-47625"/>
            <a:ext cx="12192635" cy="14071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0" y="-143510"/>
            <a:ext cx="12192000" cy="1503045"/>
          </a:xfrm>
          <a:prstGeom prst="rect">
            <a:avLst/>
          </a:prstGeom>
          <a:solidFill>
            <a:srgbClr val="9F3A3D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664" name="文本框 3"/>
          <p:cNvSpPr txBox="1"/>
          <p:nvPr/>
        </p:nvSpPr>
        <p:spPr>
          <a:xfrm>
            <a:off x="1066814" y="263525"/>
            <a:ext cx="201422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chemeClr val="bg1"/>
                </a:solidFill>
                <a:latin typeface="Times New Roman" panose="02020603050405020304" charset="0"/>
                <a:ea typeface="思源黑体 CN Normal" charset="-122"/>
                <a:cs typeface="Times New Roman" panose="02020603050405020304" charset="0"/>
              </a:rPr>
              <a:t>运力预测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charset="0"/>
              <a:ea typeface="思源黑体 CN Normal" charset="-122"/>
              <a:cs typeface="Times New Roman" panose="02020603050405020304" charset="0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549910" y="909955"/>
            <a:ext cx="3048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49910" y="2146935"/>
            <a:ext cx="1164272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90204" pitchFamily="34" charset="0"/>
            </a:pPr>
            <a:r>
              <a:rPr lang="zh-CN" sz="2800" b="1" dirty="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  <a:sym typeface="+mn-ea"/>
              </a:rPr>
              <a:t>基于</a:t>
            </a:r>
            <a:r>
              <a:rPr sz="2800" b="1" dirty="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  <a:sym typeface="+mn-ea"/>
              </a:rPr>
              <a:t>XG</a:t>
            </a:r>
            <a:r>
              <a:rPr lang="en-US" sz="2800" b="1" dirty="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  <a:sym typeface="+mn-ea"/>
              </a:rPr>
              <a:t>B</a:t>
            </a:r>
            <a:r>
              <a:rPr sz="2800" b="1" dirty="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  <a:sym typeface="+mn-ea"/>
              </a:rPr>
              <a:t>oost模型</a:t>
            </a:r>
            <a:r>
              <a:rPr lang="zh-CN" sz="2800" b="1" dirty="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  <a:sym typeface="+mn-ea"/>
              </a:rPr>
              <a:t>的特征重要性排序</a:t>
            </a:r>
            <a:endParaRPr lang="zh-CN" sz="2800" b="1" dirty="0">
              <a:latin typeface="微软雅黑" panose="020B0502040204020203" pitchFamily="34" charset="-122"/>
              <a:ea typeface="微软雅黑" panose="020B0502040204020203" pitchFamily="34" charset="-122"/>
              <a:cs typeface="微软雅黑" panose="020B0502040204020203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15" y="2964180"/>
            <a:ext cx="4363085" cy="27419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645" y="2920365"/>
            <a:ext cx="5333365" cy="27857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54200" y="587375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b="1">
                <a:latin typeface="微软雅黑" panose="020B0502040204020203" pitchFamily="34" charset="-122"/>
                <a:ea typeface="微软雅黑" panose="020B0502040204020203" pitchFamily="34" charset="-122"/>
              </a:rPr>
              <a:t>基于权重</a:t>
            </a:r>
            <a:endParaRPr lang="zh-CN" altLang="en-US" b="1"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377430" y="587375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b="1">
                <a:latin typeface="微软雅黑" panose="020B0502040204020203" pitchFamily="34" charset="-122"/>
                <a:ea typeface="微软雅黑" panose="020B0502040204020203" pitchFamily="34" charset="-122"/>
              </a:rPr>
              <a:t>基于信息增益</a:t>
            </a:r>
            <a:endParaRPr lang="zh-CN" altLang="en-US" b="1"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</p:spTree>
  </p:cSld>
  <p:clrMapOvr>
    <a:masterClrMapping/>
  </p:clrMapOvr>
  <p:transition spd="slow" advTm="74232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/>
        </p:nvPicPr>
        <p:blipFill>
          <a:blip r:embed="rId1" r:link="rId2"/>
          <a:srcRect t="42487" b="40376"/>
          <a:stretch>
            <a:fillRect/>
          </a:stretch>
        </p:blipFill>
        <p:spPr>
          <a:xfrm>
            <a:off x="-635" y="-47625"/>
            <a:ext cx="12192635" cy="14071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0" y="-143510"/>
            <a:ext cx="12192000" cy="1503045"/>
          </a:xfrm>
          <a:prstGeom prst="rect">
            <a:avLst/>
          </a:prstGeom>
          <a:solidFill>
            <a:srgbClr val="9F3A3D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664" name="文本框 3"/>
          <p:cNvSpPr txBox="1"/>
          <p:nvPr/>
        </p:nvSpPr>
        <p:spPr>
          <a:xfrm>
            <a:off x="894094" y="162560"/>
            <a:ext cx="109855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chemeClr val="bg1"/>
                </a:solidFill>
                <a:latin typeface="Times New Roman" panose="02020603050405020304" charset="0"/>
                <a:ea typeface="思源黑体 CN Normal" charset="-122"/>
                <a:cs typeface="Times New Roman" panose="02020603050405020304" charset="0"/>
              </a:rPr>
              <a:t>实验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charset="0"/>
              <a:ea typeface="思源黑体 CN Normal" charset="-122"/>
              <a:cs typeface="Times New Roman" panose="02020603050405020304" charset="0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549910" y="909955"/>
            <a:ext cx="3048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810" y="3714115"/>
            <a:ext cx="4727575" cy="31438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9040" y="401955"/>
            <a:ext cx="4690110" cy="31438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4255" y="3629660"/>
            <a:ext cx="4863465" cy="32283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08990" y="1632585"/>
            <a:ext cx="5077460" cy="2368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Font typeface="Arial" panose="020B0604020202090204" pitchFamily="34" charset="0"/>
            </a:pPr>
            <a:r>
              <a:rPr lang="zh-CN" altLang="en-US" sz="2800" b="1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运输完成时间预测参数实验</a:t>
            </a:r>
            <a:endParaRPr lang="en-US" altLang="zh-CN" sz="2400" b="1">
              <a:latin typeface="微软雅黑" panose="020B0502040204020203" pitchFamily="34" charset="-122"/>
              <a:ea typeface="微软雅黑" panose="020B0502040204020203" pitchFamily="34" charset="-122"/>
              <a:cs typeface="微软雅黑" panose="020B0502040204020203" pitchFamily="34" charset="-122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40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batch size</a:t>
            </a:r>
            <a:endParaRPr lang="en-US" altLang="zh-CN" sz="2400">
              <a:latin typeface="微软雅黑" panose="020B0502040204020203" pitchFamily="34" charset="-122"/>
              <a:ea typeface="微软雅黑" panose="020B0502040204020203" pitchFamily="34" charset="-122"/>
              <a:cs typeface="微软雅黑" panose="020B0502040204020203" pitchFamily="34" charset="-122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40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kernel size</a:t>
            </a:r>
            <a:endParaRPr lang="en-US" altLang="zh-CN" sz="2400">
              <a:latin typeface="微软雅黑" panose="020B0502040204020203" pitchFamily="34" charset="-122"/>
              <a:ea typeface="微软雅黑" panose="020B0502040204020203" pitchFamily="34" charset="-122"/>
              <a:cs typeface="微软雅黑" panose="020B0502040204020203" pitchFamily="34" charset="-122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40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alpha</a:t>
            </a:r>
            <a:endParaRPr lang="en-US" altLang="zh-CN" sz="2400">
              <a:latin typeface="微软雅黑" panose="020B0502040204020203" pitchFamily="34" charset="-122"/>
              <a:ea typeface="微软雅黑" panose="020B0502040204020203" pitchFamily="34" charset="-122"/>
              <a:cs typeface="微软雅黑" panose="020B0502040204020203" pitchFamily="34" charset="-122"/>
            </a:endParaRPr>
          </a:p>
          <a:p>
            <a:pPr>
              <a:buFont typeface="Arial" panose="020B0604020202090204" pitchFamily="34" charset="0"/>
            </a:pPr>
            <a:r>
              <a:rPr lang="zh-CN" altLang="en-US" sz="2400" b="1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评价指标</a:t>
            </a:r>
            <a:endParaRPr lang="zh-CN" altLang="en-US" sz="2400">
              <a:latin typeface="微软雅黑" panose="020B0502040204020203" pitchFamily="34" charset="-122"/>
              <a:ea typeface="微软雅黑" panose="020B0502040204020203" pitchFamily="34" charset="-122"/>
              <a:cs typeface="微软雅黑" panose="020B0502040204020203" pitchFamily="34" charset="-122"/>
            </a:endParaRPr>
          </a:p>
          <a:p>
            <a:pPr>
              <a:buFont typeface="Arial" panose="020B0604020202090204" pitchFamily="34" charset="0"/>
            </a:pPr>
            <a:r>
              <a:rPr lang="zh-CN" altLang="en-US" sz="240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    </a:t>
            </a:r>
            <a:r>
              <a:rPr lang="en-US" altLang="zh-CN" sz="240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MAPE</a:t>
            </a:r>
            <a:endParaRPr lang="en-US" altLang="zh-CN" sz="2400">
              <a:latin typeface="微软雅黑" panose="020B0502040204020203" pitchFamily="34" charset="-122"/>
              <a:ea typeface="微软雅黑" panose="020B0502040204020203" pitchFamily="34" charset="-122"/>
              <a:cs typeface="微软雅黑" panose="020B0502040204020203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6810" y="2844165"/>
            <a:ext cx="4149725" cy="569595"/>
          </a:xfrm>
          <a:prstGeom prst="rect">
            <a:avLst/>
          </a:prstGeom>
        </p:spPr>
      </p:pic>
    </p:spTree>
  </p:cSld>
  <p:clrMapOvr>
    <a:masterClrMapping/>
  </p:clrMapOvr>
  <p:transition spd="slow" advTm="74232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/>
        </p:nvPicPr>
        <p:blipFill>
          <a:blip r:embed="rId1" r:link="rId2"/>
          <a:srcRect t="42487" b="40376"/>
          <a:stretch>
            <a:fillRect/>
          </a:stretch>
        </p:blipFill>
        <p:spPr>
          <a:xfrm>
            <a:off x="-635" y="-47625"/>
            <a:ext cx="12192635" cy="14071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0" y="-143510"/>
            <a:ext cx="12192000" cy="1503045"/>
          </a:xfrm>
          <a:prstGeom prst="rect">
            <a:avLst/>
          </a:prstGeom>
          <a:solidFill>
            <a:srgbClr val="9F3A3D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664" name="文本框 3"/>
          <p:cNvSpPr txBox="1"/>
          <p:nvPr/>
        </p:nvSpPr>
        <p:spPr>
          <a:xfrm>
            <a:off x="894094" y="162560"/>
            <a:ext cx="109855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chemeClr val="bg1"/>
                </a:solidFill>
                <a:latin typeface="Times New Roman" panose="02020603050405020304" charset="0"/>
                <a:ea typeface="思源黑体 CN Normal" charset="-122"/>
                <a:cs typeface="Times New Roman" panose="02020603050405020304" charset="0"/>
              </a:rPr>
              <a:t>实验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charset="0"/>
              <a:ea typeface="思源黑体 CN Normal" charset="-122"/>
              <a:cs typeface="Times New Roman" panose="02020603050405020304" charset="0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549910" y="909955"/>
            <a:ext cx="3048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894080" y="2207260"/>
            <a:ext cx="5878195" cy="2953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buFont typeface="Arial" panose="020B0604020202090204" pitchFamily="34" charset="0"/>
            </a:pPr>
            <a:r>
              <a:rPr lang="zh-CN" altLang="en-US" sz="2800" b="1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运力预测</a:t>
            </a:r>
            <a:endParaRPr lang="zh-CN" altLang="en-US" sz="2400">
              <a:latin typeface="微软雅黑" panose="020B0502040204020203" pitchFamily="34" charset="-122"/>
              <a:ea typeface="微软雅黑" panose="020B0502040204020203" pitchFamily="34" charset="-122"/>
              <a:cs typeface="微软雅黑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40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  <a:sym typeface="+mn-ea"/>
              </a:rPr>
              <a:t>运输完成时间特征对模型效果的影响</a:t>
            </a:r>
            <a:endParaRPr lang="zh-CN" altLang="en-US" sz="2400">
              <a:latin typeface="微软雅黑" panose="020B0502040204020203" pitchFamily="34" charset="-122"/>
              <a:ea typeface="微软雅黑" panose="020B0502040204020203" pitchFamily="34" charset="-122"/>
              <a:cs typeface="微软雅黑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40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预测结果</a:t>
            </a:r>
            <a:endParaRPr lang="zh-CN" altLang="en-US" sz="2400">
              <a:latin typeface="微软雅黑" panose="020B0502040204020203" pitchFamily="34" charset="-122"/>
              <a:ea typeface="微软雅黑" panose="020B0502040204020203" pitchFamily="34" charset="-122"/>
              <a:cs typeface="微软雅黑" panose="020B0502040204020203" pitchFamily="34" charset="-122"/>
            </a:endParaRPr>
          </a:p>
          <a:p>
            <a:pPr>
              <a:lnSpc>
                <a:spcPct val="150000"/>
              </a:lnSpc>
              <a:buFont typeface="Arial" panose="020B0604020202090204" pitchFamily="34" charset="0"/>
            </a:pPr>
            <a:r>
              <a:rPr lang="zh-CN" altLang="en-US" sz="2400" b="1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评价指标</a:t>
            </a:r>
            <a:endParaRPr lang="zh-CN" altLang="en-US" sz="2400">
              <a:latin typeface="微软雅黑" panose="020B0502040204020203" pitchFamily="34" charset="-122"/>
              <a:ea typeface="微软雅黑" panose="020B0502040204020203" pitchFamily="34" charset="-122"/>
              <a:cs typeface="微软雅黑" panose="020B0502040204020203" pitchFamily="34" charset="-122"/>
            </a:endParaRPr>
          </a:p>
          <a:p>
            <a:pPr>
              <a:lnSpc>
                <a:spcPct val="150000"/>
              </a:lnSpc>
              <a:buFont typeface="Arial" panose="020B0604020202090204" pitchFamily="34" charset="0"/>
            </a:pPr>
            <a:r>
              <a:rPr lang="zh-CN" altLang="en-US" sz="240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   </a:t>
            </a:r>
            <a:r>
              <a:rPr lang="en-US" altLang="zh-CN" sz="2400"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 RMSE</a:t>
            </a:r>
            <a:endParaRPr lang="en-US" altLang="zh-CN" sz="2400">
              <a:latin typeface="微软雅黑" panose="020B0502040204020203" pitchFamily="34" charset="-122"/>
              <a:ea typeface="微软雅黑" panose="020B0502040204020203" pitchFamily="34" charset="-122"/>
              <a:cs typeface="微软雅黑" panose="020B0502040204020203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120" y="577850"/>
            <a:ext cx="4965700" cy="30543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170" y="4528820"/>
            <a:ext cx="3336925" cy="8013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6760" y="3575685"/>
            <a:ext cx="5095240" cy="3282315"/>
          </a:xfrm>
          <a:prstGeom prst="rect">
            <a:avLst/>
          </a:prstGeom>
        </p:spPr>
      </p:pic>
    </p:spTree>
  </p:cSld>
  <p:clrMapOvr>
    <a:masterClrMapping/>
  </p:clrMapOvr>
  <p:transition spd="slow" advTm="74232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/>
        </p:nvPicPr>
        <p:blipFill>
          <a:blip r:embed="rId1" r:link="rId2"/>
          <a:srcRect t="42487" b="40376"/>
          <a:stretch>
            <a:fillRect/>
          </a:stretch>
        </p:blipFill>
        <p:spPr>
          <a:xfrm>
            <a:off x="-635" y="-47625"/>
            <a:ext cx="12192635" cy="14071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0" y="-143510"/>
            <a:ext cx="12192000" cy="1503045"/>
          </a:xfrm>
          <a:prstGeom prst="rect">
            <a:avLst/>
          </a:prstGeom>
          <a:solidFill>
            <a:srgbClr val="9F3A3D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664" name="文本框 3"/>
          <p:cNvSpPr txBox="1"/>
          <p:nvPr/>
        </p:nvSpPr>
        <p:spPr>
          <a:xfrm>
            <a:off x="1519918" y="189230"/>
            <a:ext cx="1107996" cy="646331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chemeClr val="bg1"/>
                </a:solidFill>
                <a:latin typeface="Times New Roman" panose="02020603050405020304" charset="0"/>
                <a:ea typeface="思源黑体 CN Normal" charset="-122"/>
                <a:cs typeface="Times New Roman" panose="02020603050405020304" charset="0"/>
              </a:rPr>
              <a:t>目录</a:t>
            </a:r>
            <a:endParaRPr lang="en-US" altLang="zh-CN" sz="3600" b="1" dirty="0">
              <a:solidFill>
                <a:schemeClr val="bg1"/>
              </a:solidFill>
              <a:latin typeface="Times New Roman" panose="02020603050405020304" charset="0"/>
              <a:ea typeface="思源黑体 CN Normal" charset="-122"/>
              <a:cs typeface="Times New Roman" panose="02020603050405020304" charset="0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549910" y="909955"/>
            <a:ext cx="3048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348133" y="1699460"/>
            <a:ext cx="3019425" cy="4984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800" b="1" dirty="0">
                <a:latin typeface="微软雅黑" panose="020B0502040204020203" pitchFamily="34" charset="-122"/>
                <a:ea typeface="微软雅黑" panose="020B0502040204020203" pitchFamily="34" charset="-122"/>
              </a:rPr>
              <a:t>研究背景及意义</a:t>
            </a:r>
            <a:endParaRPr lang="zh-CN" altLang="en-US" sz="2800" b="1" dirty="0">
              <a:latin typeface="微软雅黑" panose="020B0502040204020203" pitchFamily="34" charset="-122"/>
              <a:ea typeface="微软雅黑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800" b="1" dirty="0">
                <a:latin typeface="微软雅黑" panose="020B0502040204020203" pitchFamily="34" charset="-122"/>
                <a:ea typeface="微软雅黑" panose="020B0502040204020203" pitchFamily="34" charset="-122"/>
              </a:rPr>
              <a:t>研究现状</a:t>
            </a:r>
            <a:endParaRPr lang="zh-CN" altLang="en-US" sz="2800" b="1" dirty="0">
              <a:latin typeface="微软雅黑" panose="020B0502040204020203" pitchFamily="34" charset="-122"/>
              <a:ea typeface="微软雅黑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800" b="1" dirty="0">
                <a:latin typeface="微软雅黑" panose="020B0502040204020203" pitchFamily="34" charset="-122"/>
                <a:ea typeface="微软雅黑" panose="020B0502040204020203" pitchFamily="34" charset="-122"/>
              </a:rPr>
              <a:t>研究挑战</a:t>
            </a:r>
            <a:endParaRPr lang="zh-CN" altLang="en-US" sz="2800" b="1" dirty="0">
              <a:latin typeface="微软雅黑" panose="020B0502040204020203" pitchFamily="34" charset="-122"/>
              <a:ea typeface="微软雅黑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800" b="1" dirty="0">
                <a:latin typeface="微软雅黑" panose="020B0502040204020203" pitchFamily="34" charset="-122"/>
                <a:ea typeface="微软雅黑" panose="020B0502040204020203" pitchFamily="34" charset="-122"/>
              </a:rPr>
              <a:t>解决方案</a:t>
            </a:r>
            <a:endParaRPr lang="en-US" altLang="zh-CN" sz="2800" b="1" dirty="0">
              <a:latin typeface="微软雅黑" panose="020B0502040204020203" pitchFamily="34" charset="-122"/>
              <a:ea typeface="微软雅黑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800" b="1" dirty="0">
                <a:latin typeface="微软雅黑" panose="020B0502040204020203" pitchFamily="34" charset="-122"/>
                <a:ea typeface="微软雅黑" panose="020B0502040204020203" pitchFamily="34" charset="-122"/>
              </a:rPr>
              <a:t>实验</a:t>
            </a:r>
            <a:endParaRPr lang="zh-CN" altLang="en-US" sz="2800" b="1" dirty="0">
              <a:latin typeface="微软雅黑" panose="020B0502040204020203" pitchFamily="34" charset="-122"/>
              <a:ea typeface="微软雅黑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800" b="1" dirty="0">
                <a:latin typeface="微软雅黑" panose="020B0502040204020203" pitchFamily="34" charset="-122"/>
                <a:ea typeface="微软雅黑" panose="020B0502040204020203" pitchFamily="34" charset="-122"/>
              </a:rPr>
              <a:t>本文贡献</a:t>
            </a:r>
            <a:endParaRPr lang="en-US" altLang="zh-CN" sz="2800" b="1" dirty="0">
              <a:latin typeface="微软雅黑" panose="020B0502040204020203" pitchFamily="34" charset="-122"/>
              <a:ea typeface="微软雅黑" panose="020B0502040204020203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sz="2800" b="1" dirty="0">
                <a:latin typeface="微软雅黑" panose="020B0502040204020203" pitchFamily="34" charset="-122"/>
                <a:ea typeface="微软雅黑" panose="020B0502040204020203" pitchFamily="34" charset="-122"/>
              </a:rPr>
              <a:t>未来展望</a:t>
            </a:r>
            <a:endParaRPr lang="en-US" altLang="zh-CN" sz="2800" b="1" dirty="0">
              <a:latin typeface="微软雅黑" panose="020B0502040204020203" pitchFamily="34" charset="-122"/>
              <a:ea typeface="微软雅黑" panose="020B0502040204020203" pitchFamily="34" charset="-122"/>
            </a:endParaRPr>
          </a:p>
          <a:p>
            <a:pPr marL="342900" indent="-342900">
              <a:buFont typeface="Arial" panose="020B0604020202090204" pitchFamily="34" charset="0"/>
              <a:buChar char="•"/>
            </a:pPr>
            <a:endParaRPr lang="en-US" altLang="zh-CN" sz="2400" b="1" dirty="0"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</p:spTree>
  </p:cSld>
  <p:clrMapOvr>
    <a:masterClrMapping/>
  </p:clrMapOvr>
  <p:transition spd="slow" advTm="74232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/>
        </p:nvPicPr>
        <p:blipFill>
          <a:blip r:embed="rId1" r:link="rId2"/>
          <a:srcRect t="42487" b="40376"/>
          <a:stretch>
            <a:fillRect/>
          </a:stretch>
        </p:blipFill>
        <p:spPr>
          <a:xfrm>
            <a:off x="-635" y="-47625"/>
            <a:ext cx="12192635" cy="14071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0" y="-143510"/>
            <a:ext cx="12192000" cy="1503045"/>
          </a:xfrm>
          <a:prstGeom prst="rect">
            <a:avLst/>
          </a:prstGeom>
          <a:solidFill>
            <a:srgbClr val="9F3A3D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664" name="文本框 3"/>
          <p:cNvSpPr txBox="1"/>
          <p:nvPr/>
        </p:nvSpPr>
        <p:spPr>
          <a:xfrm>
            <a:off x="1066809" y="189230"/>
            <a:ext cx="201422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chemeClr val="bg1"/>
                </a:solidFill>
                <a:latin typeface="Times New Roman" panose="02020603050405020304" charset="0"/>
                <a:ea typeface="思源黑体 CN Normal" charset="-122"/>
                <a:cs typeface="Times New Roman" panose="02020603050405020304" charset="0"/>
              </a:rPr>
              <a:t>本文贡献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charset="0"/>
              <a:ea typeface="思源黑体 CN Normal" charset="-122"/>
              <a:cs typeface="Times New Roman" panose="02020603050405020304" charset="0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549910" y="909955"/>
            <a:ext cx="3048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49910" y="2047426"/>
            <a:ext cx="11450007" cy="3291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3200" b="1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3200" b="1" dirty="0">
                <a:effectLst/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大宗物流数据分析</a:t>
            </a:r>
            <a:endParaRPr lang="zh-CN" altLang="en-US" sz="3200" b="1" dirty="0">
              <a:effectLst/>
              <a:latin typeface="微软雅黑" panose="020B0502040204020203" pitchFamily="34" charset="-122"/>
              <a:ea typeface="微软雅黑" panose="020B0502040204020203" pitchFamily="34" charset="-122"/>
              <a:cs typeface="微软雅黑" panose="020B0502040204020203" pitchFamily="34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3200" b="1" dirty="0">
                <a:effectLst/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运力预测方法研究</a:t>
            </a:r>
            <a:endParaRPr lang="zh-CN" altLang="en-US" sz="3200" dirty="0">
              <a:effectLst/>
              <a:latin typeface="微软雅黑" panose="020B0502040204020203" pitchFamily="34" charset="-122"/>
              <a:ea typeface="微软雅黑" panose="020B0502040204020203" pitchFamily="34" charset="-122"/>
              <a:cs typeface="微软雅黑" panose="020B0502040204020203" pitchFamily="34" charset="-122"/>
            </a:endParaRPr>
          </a:p>
          <a:p>
            <a:pPr>
              <a:buFont typeface="Arial" panose="020B0604020202090204" pitchFamily="34" charset="0"/>
            </a:pPr>
            <a:r>
              <a:rPr lang="zh-CN" altLang="en-US" sz="3200" dirty="0">
                <a:effectLst/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    </a:t>
            </a:r>
            <a:r>
              <a:rPr lang="zh-CN" altLang="en-US" sz="2400" dirty="0">
                <a:effectLst/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利用</a:t>
            </a:r>
            <a:r>
              <a:rPr lang="en-US" altLang="zh-CN" sz="2400" dirty="0">
                <a:effectLst/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CNN</a:t>
            </a:r>
            <a:r>
              <a:rPr lang="zh-CN" altLang="en-US" sz="2400" dirty="0">
                <a:effectLst/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和LSTM提取轨迹的时空特征</a:t>
            </a:r>
            <a:endParaRPr lang="zh-CN" altLang="en-US" sz="2400" dirty="0">
              <a:effectLst/>
              <a:latin typeface="微软雅黑" panose="020B0502040204020203" pitchFamily="34" charset="-122"/>
              <a:ea typeface="微软雅黑" panose="020B0502040204020203" pitchFamily="34" charset="-122"/>
              <a:cs typeface="微软雅黑" panose="020B0502040204020203" pitchFamily="34" charset="-122"/>
            </a:endParaRPr>
          </a:p>
          <a:p>
            <a:pPr>
              <a:buFont typeface="Arial" panose="020B0604020202090204" pitchFamily="34" charset="0"/>
            </a:pPr>
            <a:r>
              <a:rPr lang="zh-CN" altLang="en-US" sz="2400" dirty="0">
                <a:effectLst/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     利用注意力机制对长距离、装卸货物等造成的停留行为进行刻画     </a:t>
            </a:r>
            <a:endParaRPr lang="zh-CN" altLang="en-US" sz="2400" dirty="0">
              <a:effectLst/>
              <a:latin typeface="微软雅黑" panose="020B0502040204020203" pitchFamily="34" charset="-122"/>
              <a:ea typeface="微软雅黑" panose="020B0502040204020203" pitchFamily="34" charset="-122"/>
              <a:cs typeface="微软雅黑" panose="020B0502040204020203" pitchFamily="34" charset="-122"/>
            </a:endParaRPr>
          </a:p>
          <a:p>
            <a:pPr>
              <a:buFont typeface="Arial" panose="020B0604020202090204" pitchFamily="34" charset="0"/>
            </a:pPr>
            <a:r>
              <a:rPr lang="zh-CN" altLang="en-US" sz="2400" dirty="0">
                <a:effectLst/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     利用XGBoost进行运力预测，并分析特征的重要性</a:t>
            </a:r>
            <a:endParaRPr lang="zh-CN" altLang="en-US" sz="3200" dirty="0">
              <a:effectLst/>
              <a:latin typeface="微软雅黑" panose="020B0502040204020203" pitchFamily="34" charset="-122"/>
              <a:ea typeface="微软雅黑" panose="020B0502040204020203" pitchFamily="34" charset="-122"/>
              <a:cs typeface="微软雅黑" panose="020B0502040204020203" pitchFamily="34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3200" b="1" dirty="0">
                <a:effectLst/>
                <a:latin typeface="微软雅黑" panose="020B0502040204020203" pitchFamily="34" charset="-122"/>
                <a:ea typeface="微软雅黑" panose="020B0502040204020203" pitchFamily="34" charset="-122"/>
                <a:cs typeface="微软雅黑" panose="020B0502040204020203" pitchFamily="34" charset="-122"/>
              </a:rPr>
              <a:t>基于真实数据集的实验验证</a:t>
            </a:r>
            <a:endParaRPr lang="zh-CN" altLang="en-US" sz="3200" b="1" dirty="0">
              <a:effectLst/>
              <a:latin typeface="微软雅黑" panose="020B0502040204020203" pitchFamily="34" charset="-122"/>
              <a:ea typeface="微软雅黑" panose="020B0502040204020203" pitchFamily="34" charset="-122"/>
              <a:cs typeface="微软雅黑" panose="020B0502040204020203" pitchFamily="34" charset="-122"/>
            </a:endParaRPr>
          </a:p>
        </p:txBody>
      </p:sp>
    </p:spTree>
  </p:cSld>
  <p:clrMapOvr>
    <a:masterClrMapping/>
  </p:clrMapOvr>
  <p:transition spd="slow" advTm="74232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/>
        </p:nvPicPr>
        <p:blipFill>
          <a:blip r:embed="rId1" r:link="rId2"/>
          <a:srcRect t="42487" b="40376"/>
          <a:stretch>
            <a:fillRect/>
          </a:stretch>
        </p:blipFill>
        <p:spPr>
          <a:xfrm>
            <a:off x="-635" y="-47625"/>
            <a:ext cx="12192635" cy="14071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0" y="-143510"/>
            <a:ext cx="12192000" cy="1503045"/>
          </a:xfrm>
          <a:prstGeom prst="rect">
            <a:avLst/>
          </a:prstGeom>
          <a:solidFill>
            <a:srgbClr val="9F3A3D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664" name="文本框 3"/>
          <p:cNvSpPr txBox="1"/>
          <p:nvPr/>
        </p:nvSpPr>
        <p:spPr>
          <a:xfrm>
            <a:off x="1066809" y="189230"/>
            <a:ext cx="201422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chemeClr val="bg1"/>
                </a:solidFill>
                <a:latin typeface="Times New Roman" panose="02020603050405020304" charset="0"/>
                <a:ea typeface="思源黑体 CN Normal" charset="-122"/>
                <a:cs typeface="Times New Roman" panose="02020603050405020304" charset="0"/>
              </a:rPr>
              <a:t>未来展望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charset="0"/>
              <a:ea typeface="思源黑体 CN Normal" charset="-122"/>
              <a:cs typeface="Times New Roman" panose="02020603050405020304" charset="0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549910" y="909955"/>
            <a:ext cx="3048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49910" y="2397946"/>
            <a:ext cx="11450007" cy="2061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3200" b="1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3200" dirty="0">
                <a:effectLst/>
                <a:latin typeface="微软雅黑" panose="020B0502040204020203" pitchFamily="34" charset="-122"/>
                <a:ea typeface="微软雅黑" panose="020B0502040204020203" pitchFamily="34" charset="-122"/>
              </a:rPr>
              <a:t>分布式系统加速训练过程</a:t>
            </a:r>
            <a:endParaRPr lang="zh-CN" altLang="en-US" sz="3200" dirty="0">
              <a:effectLst/>
              <a:latin typeface="微软雅黑" panose="020B0502040204020203" pitchFamily="34" charset="-122"/>
              <a:ea typeface="微软雅黑" panose="020B0502040204020203" pitchFamily="34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3200" dirty="0">
                <a:effectLst/>
                <a:latin typeface="微软雅黑" panose="020B0502040204020203" pitchFamily="34" charset="-122"/>
                <a:ea typeface="微软雅黑" panose="020B0502040204020203" pitchFamily="34" charset="-122"/>
              </a:rPr>
              <a:t>实时的运力预测可视化结果</a:t>
            </a:r>
            <a:endParaRPr lang="zh-CN" altLang="en-US" sz="3200" dirty="0">
              <a:effectLst/>
              <a:latin typeface="微软雅黑" panose="020B0502040204020203" pitchFamily="34" charset="-122"/>
              <a:ea typeface="微软雅黑" panose="020B0502040204020203" pitchFamily="34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3200" dirty="0">
                <a:effectLst/>
                <a:latin typeface="微软雅黑" panose="020B0502040204020203" pitchFamily="34" charset="-122"/>
                <a:ea typeface="微软雅黑" panose="020B0502040204020203" pitchFamily="34" charset="-122"/>
              </a:rPr>
              <a:t>细化数据缺失值处理</a:t>
            </a:r>
            <a:endParaRPr lang="zh-CN" altLang="en-US" sz="3200" dirty="0">
              <a:effectLst/>
              <a:latin typeface="微软雅黑" panose="020B0502040204020203" pitchFamily="34" charset="-122"/>
              <a:ea typeface="微软雅黑" panose="020B0502040204020203" pitchFamily="34" charset="-122"/>
            </a:endParaRPr>
          </a:p>
        </p:txBody>
      </p:sp>
    </p:spTree>
  </p:cSld>
  <p:clrMapOvr>
    <a:masterClrMapping/>
  </p:clrMapOvr>
  <p:transition spd="slow" advTm="74232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矩形 1"/>
          <p:cNvSpPr/>
          <p:nvPr/>
        </p:nvSpPr>
        <p:spPr>
          <a:xfrm>
            <a:off x="-14287" y="2000250"/>
            <a:ext cx="12234862" cy="2857500"/>
          </a:xfrm>
          <a:prstGeom prst="rect">
            <a:avLst/>
          </a:prstGeom>
          <a:solidFill>
            <a:srgbClr val="9F3A3D"/>
          </a:solidFill>
          <a:ln w="12700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100" dirty="0">
              <a:ea typeface="宋体" panose="02010600030101010101" pitchFamily="2" charset="-122"/>
            </a:endParaRPr>
          </a:p>
        </p:txBody>
      </p:sp>
      <p:sp>
        <p:nvSpPr>
          <p:cNvPr id="21507" name="文本框 3"/>
          <p:cNvSpPr txBox="1"/>
          <p:nvPr/>
        </p:nvSpPr>
        <p:spPr>
          <a:xfrm>
            <a:off x="822621" y="2921168"/>
            <a:ext cx="7277279" cy="101566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6000" b="1" dirty="0">
                <a:solidFill>
                  <a:schemeClr val="bg1"/>
                </a:solidFill>
                <a:latin typeface="Times New Roman" panose="02020603050405020304" charset="0"/>
                <a:ea typeface="思源黑体 CN Normal" charset="-122"/>
                <a:cs typeface="Times New Roman" panose="02020603050405020304" charset="0"/>
              </a:rPr>
              <a:t>THANKS</a:t>
            </a:r>
            <a:endParaRPr lang="en-US" altLang="zh-CN" sz="6000" b="1" dirty="0">
              <a:solidFill>
                <a:schemeClr val="bg1"/>
              </a:solidFill>
              <a:latin typeface="Times New Roman" panose="02020603050405020304" charset="0"/>
              <a:ea typeface="思源黑体 CN Normal" charset="-122"/>
              <a:cs typeface="Times New Roman" panose="0202060305040502030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8922385" y="189230"/>
            <a:ext cx="6464300" cy="6464300"/>
            <a:chOff x="14051" y="298"/>
            <a:chExt cx="10180" cy="10180"/>
          </a:xfrm>
        </p:grpSpPr>
        <p:sp>
          <p:nvSpPr>
            <p:cNvPr id="11" name="椭圆 10"/>
            <p:cNvSpPr/>
            <p:nvPr/>
          </p:nvSpPr>
          <p:spPr>
            <a:xfrm>
              <a:off x="14051" y="298"/>
              <a:ext cx="10181" cy="101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4476" y="735"/>
              <a:ext cx="9330" cy="9330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/>
        </p:nvPicPr>
        <p:blipFill>
          <a:blip r:embed="rId1" r:link="rId2"/>
          <a:srcRect t="42487" b="40376"/>
          <a:stretch>
            <a:fillRect/>
          </a:stretch>
        </p:blipFill>
        <p:spPr>
          <a:xfrm>
            <a:off x="-635" y="-47625"/>
            <a:ext cx="12192635" cy="14071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0" y="-143510"/>
            <a:ext cx="12192000" cy="1503045"/>
          </a:xfrm>
          <a:prstGeom prst="rect">
            <a:avLst/>
          </a:prstGeom>
          <a:solidFill>
            <a:srgbClr val="9F3A3D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664" name="文本框 3"/>
          <p:cNvSpPr txBox="1"/>
          <p:nvPr/>
        </p:nvSpPr>
        <p:spPr>
          <a:xfrm>
            <a:off x="380054" y="264795"/>
            <a:ext cx="3387725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chemeClr val="bg1"/>
                </a:solidFill>
                <a:latin typeface="Times New Roman" panose="02020603050405020304" charset="0"/>
                <a:ea typeface="思源黑体 CN Normal" charset="-122"/>
                <a:cs typeface="Times New Roman" panose="02020603050405020304" charset="0"/>
              </a:rPr>
              <a:t>研究背景及意义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charset="0"/>
              <a:ea typeface="思源黑体 CN Normal" charset="-122"/>
              <a:cs typeface="Times New Roman" panose="02020603050405020304" charset="0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549910" y="909955"/>
            <a:ext cx="3048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584315" y="2393950"/>
            <a:ext cx="2800767" cy="233910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3200" dirty="0">
                <a:latin typeface="Microsoft YaHei" panose="020B0502040204020203" pitchFamily="34" charset="-122"/>
                <a:ea typeface="Microsoft YaHei" panose="020B0502040204020203" pitchFamily="34" charset="-122"/>
                <a:sym typeface="+mn-ea"/>
              </a:rPr>
              <a:t>大宗货运场景</a:t>
            </a:r>
            <a:endParaRPr lang="zh-CN" altLang="en-US" sz="3200" dirty="0">
              <a:latin typeface="Microsoft YaHei" panose="020B0502040204020203" pitchFamily="34" charset="-122"/>
              <a:ea typeface="Microsoft YaHei" panose="020B0502040204020203" pitchFamily="34" charset="-122"/>
              <a:sym typeface="+mn-ea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lang="zh-CN" altLang="en-US" sz="2800" dirty="0">
                <a:latin typeface="Microsoft YaHei" panose="020B0502040204020203" pitchFamily="34" charset="-122"/>
                <a:ea typeface="Microsoft YaHei" panose="020B0502040204020203" pitchFamily="34" charset="-122"/>
                <a:sym typeface="+mn-ea"/>
              </a:rPr>
              <a:t>跨城市跨省市</a:t>
            </a:r>
            <a:endParaRPr lang="zh-CN" altLang="en-US" sz="2800" dirty="0">
              <a:latin typeface="Microsoft YaHei" panose="020B0502040204020203" pitchFamily="34" charset="-122"/>
              <a:ea typeface="Microsoft YaHei" panose="020B0502040204020203" pitchFamily="34" charset="-122"/>
              <a:sym typeface="+mn-ea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lang="zh-CN" altLang="en-US" sz="2800" dirty="0">
                <a:latin typeface="Microsoft YaHei" panose="020B0502040204020203" pitchFamily="34" charset="-122"/>
                <a:ea typeface="Microsoft YaHei" panose="020B0502040204020203" pitchFamily="34" charset="-122"/>
                <a:sym typeface="+mn-ea"/>
              </a:rPr>
              <a:t>单一起点</a:t>
            </a:r>
            <a:endParaRPr lang="zh-CN" altLang="en-US" sz="2800" dirty="0">
              <a:latin typeface="Microsoft YaHei" panose="020B0502040204020203" pitchFamily="34" charset="-122"/>
              <a:ea typeface="Microsoft YaHei" panose="020B0502040204020203" pitchFamily="34" charset="-122"/>
              <a:sym typeface="+mn-ea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lang="zh-CN" altLang="en-US" sz="2800" dirty="0">
                <a:latin typeface="Microsoft YaHei" panose="020B0502040204020203" pitchFamily="34" charset="-122"/>
                <a:ea typeface="Microsoft YaHei" panose="020B0502040204020203" pitchFamily="34" charset="-122"/>
                <a:sym typeface="+mn-ea"/>
              </a:rPr>
              <a:t>返程信息未知</a:t>
            </a:r>
            <a:endParaRPr lang="zh-CN" altLang="en-US" sz="2800" dirty="0">
              <a:latin typeface="Microsoft YaHei" panose="020B0502040204020203" pitchFamily="34" charset="-122"/>
              <a:ea typeface="Microsoft YaHei" panose="020B0502040204020203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01140" y="2393950"/>
            <a:ext cx="2773680" cy="23380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3200" dirty="0">
                <a:latin typeface="Microsoft YaHei" panose="020B0502040204020203" pitchFamily="34" charset="-122"/>
                <a:ea typeface="Microsoft YaHei" panose="020B0502040204020203" pitchFamily="34" charset="-122"/>
                <a:sym typeface="+mn-ea"/>
              </a:rPr>
              <a:t>城市路网场景</a:t>
            </a:r>
            <a:endParaRPr lang="zh-CN" altLang="en-US" sz="3200" dirty="0">
              <a:latin typeface="Microsoft YaHei" panose="020B0502040204020203" pitchFamily="34" charset="-122"/>
              <a:ea typeface="Microsoft YaHei" panose="020B0502040204020203" pitchFamily="34" charset="-122"/>
              <a:sym typeface="+mn-ea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lang="zh-CN" altLang="en-US" sz="2800" dirty="0">
                <a:latin typeface="Microsoft YaHei" panose="020B0502040204020203" pitchFamily="34" charset="-122"/>
                <a:ea typeface="Microsoft YaHei" panose="020B0502040204020203" pitchFamily="34" charset="-122"/>
                <a:sym typeface="+mn-ea"/>
              </a:rPr>
              <a:t>特定城市内</a:t>
            </a:r>
            <a:endParaRPr lang="zh-CN" altLang="en-US" sz="2800" dirty="0">
              <a:latin typeface="Microsoft YaHei" panose="020B0502040204020203" pitchFamily="34" charset="-122"/>
              <a:ea typeface="Microsoft YaHei" panose="020B0502040204020203" pitchFamily="34" charset="-122"/>
              <a:sym typeface="+mn-ea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lang="zh-CN" altLang="en-US" sz="2800" dirty="0">
                <a:latin typeface="Microsoft YaHei" panose="020B0502040204020203" pitchFamily="34" charset="-122"/>
                <a:ea typeface="Microsoft YaHei" panose="020B0502040204020203" pitchFamily="34" charset="-122"/>
                <a:sym typeface="+mn-ea"/>
              </a:rPr>
              <a:t>多起点</a:t>
            </a:r>
            <a:endParaRPr lang="zh-CN" altLang="en-US" sz="2800" dirty="0">
              <a:latin typeface="Microsoft YaHei" panose="020B0502040204020203" pitchFamily="34" charset="-122"/>
              <a:ea typeface="Microsoft YaHei" panose="020B0502040204020203" pitchFamily="34" charset="-122"/>
              <a:sym typeface="+mn-ea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lang="zh-CN" altLang="en-US" sz="2800" dirty="0">
                <a:latin typeface="Microsoft YaHei" panose="020B0502040204020203" pitchFamily="34" charset="-122"/>
                <a:ea typeface="Microsoft YaHei" panose="020B0502040204020203" pitchFamily="34" charset="-122"/>
                <a:sym typeface="+mn-ea"/>
              </a:rPr>
              <a:t>接乘信息已知</a:t>
            </a:r>
            <a:endParaRPr lang="zh-CN" altLang="en-US" sz="2800" dirty="0">
              <a:latin typeface="Microsoft YaHei" panose="020B0502040204020203" pitchFamily="34" charset="-122"/>
              <a:ea typeface="Microsoft YaHei" panose="020B0502040204020203" pitchFamily="34" charset="-122"/>
              <a:sym typeface="+mn-ea"/>
            </a:endParaRPr>
          </a:p>
        </p:txBody>
      </p:sp>
    </p:spTree>
  </p:cSld>
  <p:clrMapOvr>
    <a:masterClrMapping/>
  </p:clrMapOvr>
  <p:transition spd="slow" advTm="74232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/>
        </p:nvPicPr>
        <p:blipFill>
          <a:blip r:embed="rId1" r:link="rId2"/>
          <a:srcRect t="42487" b="40376"/>
          <a:stretch>
            <a:fillRect/>
          </a:stretch>
        </p:blipFill>
        <p:spPr>
          <a:xfrm>
            <a:off x="-635" y="-47625"/>
            <a:ext cx="12192635" cy="14071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0" y="-143510"/>
            <a:ext cx="12192000" cy="1503045"/>
          </a:xfrm>
          <a:prstGeom prst="rect">
            <a:avLst/>
          </a:prstGeom>
          <a:solidFill>
            <a:srgbClr val="9F3A3D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664" name="文本框 3"/>
          <p:cNvSpPr txBox="1"/>
          <p:nvPr/>
        </p:nvSpPr>
        <p:spPr>
          <a:xfrm>
            <a:off x="380054" y="189230"/>
            <a:ext cx="3387725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chemeClr val="bg1"/>
                </a:solidFill>
                <a:latin typeface="Times New Roman" panose="02020603050405020304" charset="0"/>
                <a:ea typeface="思源黑体 CN Normal" charset="-122"/>
                <a:cs typeface="Times New Roman" panose="02020603050405020304" charset="0"/>
              </a:rPr>
              <a:t>研究背景及意义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charset="0"/>
              <a:ea typeface="思源黑体 CN Normal" charset="-122"/>
              <a:cs typeface="Times New Roman" panose="02020603050405020304" charset="0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549910" y="909955"/>
            <a:ext cx="3048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23265" y="1857375"/>
            <a:ext cx="4450080" cy="18148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3600" dirty="0">
                <a:latin typeface="Microsoft YaHei" panose="020B0502040204020203" pitchFamily="34" charset="-122"/>
                <a:ea typeface="Microsoft YaHei" panose="020B0502040204020203" pitchFamily="34" charset="-122"/>
                <a:sym typeface="+mn-ea"/>
              </a:rPr>
              <a:t>运力预测</a:t>
            </a:r>
            <a:endParaRPr lang="zh-CN" altLang="en-US" sz="3200" dirty="0">
              <a:latin typeface="Microsoft YaHei" panose="020B0502040204020203" pitchFamily="34" charset="-122"/>
              <a:ea typeface="Microsoft YaHei" panose="020B0502040204020203" pitchFamily="34" charset="-122"/>
              <a:sym typeface="+mn-ea"/>
            </a:endParaRPr>
          </a:p>
          <a:p>
            <a:r>
              <a:rPr lang="zh-CN" altLang="en-US" sz="2400" dirty="0">
                <a:latin typeface="Microsoft YaHei" panose="020B0502040204020203" pitchFamily="34" charset="-122"/>
                <a:ea typeface="Microsoft YaHei" panose="020B0502040204020203" pitchFamily="34" charset="-122"/>
                <a:sym typeface="+mn-ea"/>
              </a:rPr>
              <a:t>预测未来时刻给定流向可用运力</a:t>
            </a:r>
            <a:endParaRPr lang="zh-CN" altLang="en-US" sz="2400" dirty="0">
              <a:latin typeface="Microsoft YaHei" panose="020B0502040204020203" pitchFamily="34" charset="-122"/>
              <a:ea typeface="Microsoft YaHei" panose="020B0502040204020203" pitchFamily="34" charset="-122"/>
              <a:sym typeface="+mn-ea"/>
            </a:endParaRPr>
          </a:p>
          <a:p>
            <a:r>
              <a:rPr lang="zh-CN" altLang="en-US" sz="2400" dirty="0">
                <a:latin typeface="Microsoft YaHei" panose="020B0502040204020203" pitchFamily="34" charset="-122"/>
                <a:ea typeface="Microsoft YaHei" panose="020B0502040204020203" pitchFamily="34" charset="-122"/>
                <a:sym typeface="+mn-ea"/>
              </a:rPr>
              <a:t>运力即为可以参与运输的司机</a:t>
            </a:r>
            <a:endParaRPr lang="zh-CN" altLang="en-US" sz="2800" dirty="0">
              <a:latin typeface="Microsoft YaHei" panose="020B0502040204020203" pitchFamily="34" charset="-122"/>
              <a:ea typeface="Microsoft YaHei" panose="020B0502040204020203" pitchFamily="34" charset="-122"/>
              <a:sym typeface="+mn-ea"/>
            </a:endParaRPr>
          </a:p>
          <a:p>
            <a:pPr>
              <a:buFont typeface="Arial" panose="020B0604020202090204" pitchFamily="34" charset="0"/>
            </a:pPr>
            <a:endParaRPr lang="zh-CN" altLang="en-US" sz="2800" dirty="0">
              <a:latin typeface="Microsoft YaHei" panose="020B0502040204020203" pitchFamily="34" charset="-122"/>
              <a:ea typeface="Microsoft YaHei" panose="020B0502040204020203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787" y="1968586"/>
            <a:ext cx="5276526" cy="375982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23265" y="3054350"/>
            <a:ext cx="5660390" cy="4338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zh-CN" altLang="en-US" sz="2800" dirty="0">
              <a:latin typeface="Microsoft YaHei" panose="020B0502040204020203" pitchFamily="34" charset="-122"/>
              <a:ea typeface="Microsoft YaHei" panose="020B0502040204020203" pitchFamily="34" charset="-122"/>
              <a:sym typeface="+mn-ea"/>
            </a:endParaRPr>
          </a:p>
          <a:p>
            <a:r>
              <a:rPr lang="zh-CN" altLang="en-US" sz="3200" dirty="0">
                <a:latin typeface="Microsoft YaHei" panose="020B0502040204020203" pitchFamily="34" charset="-122"/>
                <a:ea typeface="Microsoft YaHei" panose="020B0502040204020203" pitchFamily="34" charset="-122"/>
                <a:sym typeface="+mn-ea"/>
              </a:rPr>
              <a:t>为什么要运力预测？</a:t>
            </a:r>
            <a:endParaRPr lang="zh-CN" altLang="en-US" sz="3200" dirty="0">
              <a:latin typeface="Microsoft YaHei" panose="020B0502040204020203" pitchFamily="34" charset="-122"/>
              <a:ea typeface="Microsoft YaHei" panose="020B0502040204020203" pitchFamily="34" charset="-122"/>
              <a:sym typeface="+mn-ea"/>
            </a:endParaRPr>
          </a:p>
          <a:p>
            <a:r>
              <a:rPr lang="zh-CN" altLang="en-US" sz="2400" dirty="0">
                <a:latin typeface="Microsoft YaHei" panose="020B0502040204020203" pitchFamily="34" charset="-122"/>
                <a:ea typeface="Microsoft YaHei" panose="020B0502040204020203" pitchFamily="34" charset="-122"/>
                <a:sym typeface="+mn-ea"/>
              </a:rPr>
              <a:t>提前预测可用的运力，进行合理调度，调节供需平衡</a:t>
            </a:r>
            <a:endParaRPr lang="zh-CN" altLang="en-US" sz="2800" dirty="0">
              <a:latin typeface="Microsoft YaHei" panose="020B0502040204020203" pitchFamily="34" charset="-122"/>
              <a:ea typeface="Microsoft YaHei" panose="020B0502040204020203" pitchFamily="34" charset="-122"/>
              <a:sym typeface="+mn-ea"/>
            </a:endParaRPr>
          </a:p>
          <a:p>
            <a:endParaRPr lang="zh-CN" altLang="en-US" sz="2800" dirty="0">
              <a:latin typeface="Microsoft YaHei" panose="020B0502040204020203" pitchFamily="34" charset="-122"/>
              <a:ea typeface="Microsoft YaHei" panose="020B0502040204020203" pitchFamily="34" charset="-122"/>
              <a:sym typeface="+mn-ea"/>
            </a:endParaRPr>
          </a:p>
          <a:p>
            <a:r>
              <a:rPr lang="zh-CN" altLang="en-US" sz="3200" dirty="0">
                <a:latin typeface="Microsoft YaHei" panose="020B0502040204020203" pitchFamily="34" charset="-122"/>
                <a:ea typeface="Microsoft YaHei" panose="020B0502040204020203" pitchFamily="34" charset="-122"/>
                <a:sym typeface="+mn-ea"/>
              </a:rPr>
              <a:t>预测内容</a:t>
            </a:r>
            <a:endParaRPr lang="zh-CN" altLang="en-US" sz="2800" dirty="0">
              <a:latin typeface="Microsoft YaHei" panose="020B0502040204020203" pitchFamily="34" charset="-122"/>
              <a:ea typeface="Microsoft YaHei" panose="020B0502040204020203" pitchFamily="34" charset="-122"/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zh-CN" altLang="en-US" sz="2400" dirty="0">
                <a:latin typeface="Microsoft YaHei" panose="020B0502040204020203" pitchFamily="34" charset="-122"/>
                <a:ea typeface="Microsoft YaHei" panose="020B0502040204020203" pitchFamily="34" charset="-122"/>
                <a:sym typeface="+mn-ea"/>
              </a:rPr>
              <a:t>运力数❌</a:t>
            </a:r>
            <a:endParaRPr lang="zh-CN" altLang="en-US" sz="2400" dirty="0">
              <a:latin typeface="Microsoft YaHei" panose="020B0502040204020203" pitchFamily="34" charset="-122"/>
              <a:ea typeface="Microsoft YaHei" panose="020B0502040204020203" pitchFamily="34" charset="-122"/>
            </a:endParaRPr>
          </a:p>
          <a:p>
            <a:pPr>
              <a:buFont typeface="Arial" panose="020B0604020202090204" pitchFamily="34" charset="0"/>
            </a:pPr>
            <a:r>
              <a:rPr lang="zh-CN" altLang="en-US" sz="2400" dirty="0">
                <a:latin typeface="Microsoft YaHei" panose="020B0502040204020203" pitchFamily="34" charset="-122"/>
                <a:ea typeface="Microsoft YaHei" panose="020B0502040204020203" pitchFamily="34" charset="-122"/>
                <a:sym typeface="+mn-ea"/>
              </a:rPr>
              <a:t>具体运力✅</a:t>
            </a:r>
            <a:endParaRPr lang="zh-CN" altLang="en-US" sz="2400" dirty="0">
              <a:latin typeface="Microsoft YaHei" panose="020B0502040204020203" pitchFamily="34" charset="-122"/>
              <a:ea typeface="Microsoft YaHei" panose="020B0502040204020203" pitchFamily="34" charset="-122"/>
            </a:endParaRPr>
          </a:p>
          <a:p>
            <a:endParaRPr lang="zh-CN" altLang="en-US" sz="3200" dirty="0">
              <a:latin typeface="Microsoft YaHei" panose="020B0502040204020203" pitchFamily="34" charset="-122"/>
              <a:ea typeface="Microsoft YaHei" panose="020B0502040204020203" pitchFamily="34" charset="-122"/>
              <a:sym typeface="+mn-ea"/>
            </a:endParaRPr>
          </a:p>
          <a:p>
            <a:pPr>
              <a:buFont typeface="Arial" panose="020B0604020202090204" pitchFamily="34" charset="0"/>
            </a:pPr>
            <a:endParaRPr lang="zh-CN" altLang="en-US" sz="2800" dirty="0">
              <a:latin typeface="Microsoft YaHei" panose="020B0502040204020203" pitchFamily="34" charset="-122"/>
              <a:ea typeface="Microsoft YaHei" panose="020B0502040204020203" pitchFamily="34" charset="-122"/>
              <a:sym typeface="+mn-ea"/>
            </a:endParaRPr>
          </a:p>
        </p:txBody>
      </p:sp>
    </p:spTree>
  </p:cSld>
  <p:clrMapOvr>
    <a:masterClrMapping/>
  </p:clrMapOvr>
  <p:transition spd="slow" advTm="74232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/>
        </p:nvPicPr>
        <p:blipFill>
          <a:blip r:embed="rId1" r:link="rId2"/>
          <a:srcRect t="42487" b="40376"/>
          <a:stretch>
            <a:fillRect/>
          </a:stretch>
        </p:blipFill>
        <p:spPr>
          <a:xfrm>
            <a:off x="-635" y="-47625"/>
            <a:ext cx="12192635" cy="14071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0" y="-143510"/>
            <a:ext cx="12192000" cy="1503045"/>
          </a:xfrm>
          <a:prstGeom prst="rect">
            <a:avLst/>
          </a:prstGeom>
          <a:solidFill>
            <a:srgbClr val="9F3A3D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664" name="文本框 3"/>
          <p:cNvSpPr txBox="1"/>
          <p:nvPr/>
        </p:nvSpPr>
        <p:spPr>
          <a:xfrm>
            <a:off x="1066807" y="189230"/>
            <a:ext cx="201422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chemeClr val="bg1"/>
                </a:solidFill>
                <a:latin typeface="Times New Roman" panose="02020603050405020304" charset="0"/>
                <a:ea typeface="思源黑体 CN Normal" charset="-122"/>
                <a:cs typeface="Times New Roman" panose="02020603050405020304" charset="0"/>
              </a:rPr>
              <a:t>研究现状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charset="0"/>
              <a:ea typeface="思源黑体 CN Normal" charset="-122"/>
              <a:cs typeface="Times New Roman" panose="02020603050405020304" charset="0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549910" y="909955"/>
            <a:ext cx="3048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0" y="5103495"/>
            <a:ext cx="12193270" cy="175432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  <a:sym typeface="+mn-ea"/>
              </a:rPr>
              <a:t>[1] Deng, </a:t>
            </a:r>
            <a:r>
              <a:rPr lang="en-US" altLang="zh-CN" dirty="0" err="1">
                <a:solidFill>
                  <a:schemeClr val="bg1"/>
                </a:solidFill>
                <a:sym typeface="+mn-ea"/>
              </a:rPr>
              <a:t>D.et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 al. Latent space model for road networks to predict time-varying traffic. SIGKDD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2016.</a:t>
            </a:r>
            <a:endParaRPr lang="en-US" altLang="zh-CN" dirty="0">
              <a:solidFill>
                <a:schemeClr val="bg1"/>
              </a:solidFill>
              <a:sym typeface="+mn-ea"/>
            </a:endParaRPr>
          </a:p>
          <a:p>
            <a:r>
              <a:rPr lang="en-US" altLang="zh-CN" dirty="0">
                <a:solidFill>
                  <a:schemeClr val="bg1"/>
                </a:solidFill>
                <a:sym typeface="+mn-ea"/>
              </a:rPr>
              <a:t>[2] Yu, R. .et al Deep learning: A generic approach for extreme condition traffic forecasting.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SDM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2017.</a:t>
            </a:r>
            <a:endParaRPr lang="en-US" altLang="zh-CN" dirty="0">
              <a:solidFill>
                <a:schemeClr val="bg1"/>
              </a:solidFill>
              <a:sym typeface="+mn-ea"/>
            </a:endParaRPr>
          </a:p>
          <a:p>
            <a:r>
              <a:rPr lang="en-US" altLang="zh-CN" dirty="0">
                <a:solidFill>
                  <a:schemeClr val="bg1"/>
                </a:solidFill>
                <a:sym typeface="+mn-ea"/>
              </a:rPr>
              <a:t>[3] Zhang, J. .et al. </a:t>
            </a:r>
            <a:r>
              <a:rPr lang="en-US" altLang="zh-CN" dirty="0" err="1">
                <a:solidFill>
                  <a:schemeClr val="bg1"/>
                </a:solidFill>
                <a:sym typeface="+mn-ea"/>
              </a:rPr>
              <a:t>Dnn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-based prediction model for </a:t>
            </a:r>
            <a:r>
              <a:rPr lang="en-US" altLang="zh-CN" dirty="0" err="1">
                <a:solidFill>
                  <a:schemeClr val="bg1"/>
                </a:solidFill>
                <a:sym typeface="+mn-ea"/>
              </a:rPr>
              <a:t>spatio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-temporal data. SIGSPATIAL 2016. </a:t>
            </a:r>
            <a:endParaRPr lang="en-US" altLang="zh-CN" dirty="0">
              <a:solidFill>
                <a:schemeClr val="bg1"/>
              </a:solidFill>
              <a:sym typeface="+mn-ea"/>
            </a:endParaRPr>
          </a:p>
          <a:p>
            <a:r>
              <a:rPr lang="en-US" altLang="zh-CN" dirty="0">
                <a:solidFill>
                  <a:schemeClr val="bg1"/>
                </a:solidFill>
                <a:sym typeface="+mn-ea"/>
              </a:rPr>
              <a:t>[4] Ma, X. .et al. Learning </a:t>
            </a:r>
            <a:r>
              <a:rPr lang="en-US" altLang="zh-CN" dirty="0" err="1">
                <a:solidFill>
                  <a:schemeClr val="bg1"/>
                </a:solidFill>
                <a:sym typeface="+mn-ea"/>
              </a:rPr>
              <a:t>traffific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 as images: a deep convolutional neural network for large-scale transportation network speed prediction. Sensors 17(4):818.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2017.</a:t>
            </a:r>
            <a:endParaRPr lang="en-US" altLang="zh-CN" dirty="0">
              <a:solidFill>
                <a:schemeClr val="bg1"/>
              </a:solidFill>
              <a:sym typeface="+mn-ea"/>
            </a:endParaRPr>
          </a:p>
          <a:p>
            <a:pPr algn="l"/>
            <a:r>
              <a:rPr lang="en-US" altLang="zh-CN" dirty="0">
                <a:solidFill>
                  <a:schemeClr val="bg1"/>
                </a:solidFill>
                <a:sym typeface="+mn-ea"/>
              </a:rPr>
              <a:t>[5] </a:t>
            </a:r>
            <a:r>
              <a:rPr lang="en-US" altLang="zh-CN" dirty="0" err="1">
                <a:solidFill>
                  <a:schemeClr val="bg1"/>
                </a:solidFill>
                <a:sym typeface="+mn-ea"/>
              </a:rPr>
              <a:t>Yanjie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 Duan, </a:t>
            </a:r>
            <a:r>
              <a:rPr lang="en-US" altLang="zh-CN" dirty="0" err="1">
                <a:solidFill>
                  <a:schemeClr val="bg1"/>
                </a:solidFill>
                <a:sym typeface="+mn-ea"/>
              </a:rPr>
              <a:t>Yisheng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zh-CN" dirty="0" err="1">
                <a:solidFill>
                  <a:schemeClr val="bg1"/>
                </a:solidFill>
                <a:sym typeface="+mn-ea"/>
              </a:rPr>
              <a:t>Lv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, and Fei-Yue Wang. Travel time prediction with LSTM neural network. ITSC ’16.</a:t>
            </a:r>
            <a:endParaRPr lang="en-US" altLang="zh-CN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96075" y="1701949"/>
            <a:ext cx="11258550" cy="2922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zh-CN" altLang="en-US" sz="3200" dirty="0">
                <a:latin typeface="Microsoft YaHei" panose="020B0502040204020203" pitchFamily="34" charset="-122"/>
                <a:ea typeface="Microsoft YaHei" panose="020B0502040204020203" pitchFamily="34" charset="-122"/>
                <a:cs typeface="Heiti SC Light" panose="02000000000000000000" charset="-122"/>
              </a:rPr>
              <a:t>区域流量预测</a:t>
            </a:r>
            <a:endParaRPr lang="zh-CN" altLang="en-US" sz="3200" dirty="0">
              <a:latin typeface="Microsoft YaHei" panose="020B0502040204020203" pitchFamily="34" charset="-122"/>
              <a:ea typeface="Microsoft YaHei" panose="020B0502040204020203" pitchFamily="34" charset="-122"/>
              <a:cs typeface="Heiti SC Light" panose="02000000000000000000" charset="-122"/>
            </a:endParaRPr>
          </a:p>
          <a:p>
            <a:pPr marL="457200" indent="-457200" algn="l">
              <a:spcBef>
                <a:spcPts val="600"/>
              </a:spcBef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lang="zh-CN" altLang="en-US" sz="2800" dirty="0">
                <a:latin typeface="Microsoft YaHei" panose="020B0502040204020203" pitchFamily="34" charset="-122"/>
                <a:ea typeface="Microsoft YaHei" panose="020B0502040204020203" pitchFamily="34" charset="-122"/>
                <a:cs typeface="Heiti SC Light" panose="02000000000000000000" charset="-122"/>
              </a:rPr>
              <a:t>时间序列 </a:t>
            </a:r>
            <a:r>
              <a:rPr lang="en-US" altLang="zh-CN" sz="2800" dirty="0">
                <a:latin typeface="Microsoft YaHei" panose="020B0502040204020203" pitchFamily="34" charset="-122"/>
                <a:ea typeface="Microsoft YaHei" panose="020B0502040204020203" pitchFamily="34" charset="-122"/>
                <a:cs typeface="Arial Light" charset="0"/>
              </a:rPr>
              <a:t>ARIMA</a:t>
            </a:r>
            <a:r>
              <a:rPr lang="zh-CN" altLang="en-US" sz="2800" dirty="0">
                <a:latin typeface="Microsoft YaHei" panose="020B0502040204020203" pitchFamily="34" charset="-122"/>
                <a:ea typeface="Microsoft YaHei" panose="020B0502040204020203" pitchFamily="34" charset="-122"/>
                <a:cs typeface="Arial Light" charset="0"/>
              </a:rPr>
              <a:t>、</a:t>
            </a:r>
            <a:r>
              <a:rPr lang="en-US" altLang="zh-CN" sz="2800" dirty="0">
                <a:latin typeface="Microsoft YaHei" panose="020B0502040204020203" pitchFamily="34" charset="-122"/>
                <a:ea typeface="Microsoft YaHei" panose="020B0502040204020203" pitchFamily="34" charset="-122"/>
                <a:cs typeface="Arial Light" charset="0"/>
              </a:rPr>
              <a:t>LSTM</a:t>
            </a:r>
            <a:endParaRPr lang="en-US" altLang="zh-CN" sz="2800" dirty="0">
              <a:latin typeface="Microsoft YaHei" panose="020B0502040204020203" pitchFamily="34" charset="-122"/>
              <a:ea typeface="Microsoft YaHei" panose="020B0502040204020203" pitchFamily="34" charset="-122"/>
              <a:cs typeface="Heiti SC Light" panose="02000000000000000000" charset="-122"/>
            </a:endParaRPr>
          </a:p>
          <a:p>
            <a:pPr marL="457200" indent="-457200" algn="l">
              <a:spcBef>
                <a:spcPts val="600"/>
              </a:spcBef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lang="en-US" altLang="zh-CN" sz="2800" dirty="0">
                <a:latin typeface="Microsoft YaHei" panose="020B0502040204020203" pitchFamily="34" charset="-122"/>
                <a:ea typeface="Microsoft YaHei" panose="020B0502040204020203" pitchFamily="34" charset="-122"/>
                <a:cs typeface="Heiti SC Light" panose="02000000000000000000" charset="-122"/>
              </a:rPr>
              <a:t>CV </a:t>
            </a:r>
            <a:r>
              <a:rPr lang="en-US" altLang="zh-CN" sz="2800" dirty="0" err="1">
                <a:latin typeface="Microsoft YaHei" panose="020B0502040204020203" pitchFamily="34" charset="-122"/>
                <a:ea typeface="Microsoft YaHei" panose="020B0502040204020203" pitchFamily="34" charset="-122"/>
                <a:cs typeface="Heiti SC Light" panose="02000000000000000000" charset="-122"/>
              </a:rPr>
              <a:t>将城市交通看成图</a:t>
            </a:r>
            <a:r>
              <a:rPr lang="en-US" altLang="zh-CN" sz="2800" dirty="0">
                <a:latin typeface="Microsoft YaHei" panose="020B0502040204020203" pitchFamily="34" charset="-122"/>
                <a:ea typeface="Microsoft YaHei" panose="020B0502040204020203" pitchFamily="34" charset="-122"/>
                <a:cs typeface="Heiti SC Light" panose="02000000000000000000" charset="-122"/>
              </a:rPr>
              <a:t>, </a:t>
            </a:r>
            <a:r>
              <a:rPr lang="en-US" altLang="zh-CN" sz="2800" dirty="0" err="1">
                <a:latin typeface="Microsoft YaHei" panose="020B0502040204020203" pitchFamily="34" charset="-122"/>
                <a:ea typeface="Microsoft YaHei" panose="020B0502040204020203" pitchFamily="34" charset="-122"/>
                <a:cs typeface="Heiti SC Light" panose="02000000000000000000" charset="-122"/>
              </a:rPr>
              <a:t>某时段流量为像素值</a:t>
            </a:r>
            <a:endParaRPr lang="en-US" altLang="zh-CN" sz="2800" dirty="0">
              <a:latin typeface="Microsoft YaHei" panose="020B0502040204020203" pitchFamily="34" charset="-122"/>
              <a:ea typeface="Microsoft YaHei" panose="020B0502040204020203" pitchFamily="34" charset="-122"/>
              <a:cs typeface="Heiti SC Light" panose="02000000000000000000" charset="-122"/>
            </a:endParaRPr>
          </a:p>
          <a:p>
            <a:pPr marL="457200" indent="-457200" algn="l">
              <a:spcBef>
                <a:spcPts val="600"/>
              </a:spcBef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lang="en-US" altLang="zh-CN" sz="2800" dirty="0" err="1">
                <a:latin typeface="Microsoft YaHei" panose="020B0502040204020203" pitchFamily="34" charset="-122"/>
                <a:ea typeface="Microsoft YaHei" panose="020B0502040204020203" pitchFamily="34" charset="-122"/>
                <a:cs typeface="Heiti SC Light" panose="02000000000000000000" charset="-122"/>
              </a:rPr>
              <a:t>机器学习方法</a:t>
            </a:r>
            <a:r>
              <a:rPr lang="zh-CN" altLang="en-US" sz="2800" dirty="0">
                <a:latin typeface="Microsoft YaHei" panose="020B0502040204020203" pitchFamily="34" charset="-122"/>
                <a:ea typeface="Microsoft YaHei" panose="020B0502040204020203" pitchFamily="34" charset="-122"/>
                <a:cs typeface="Heiti SC Light" panose="02000000000000000000" charset="-122"/>
              </a:rPr>
              <a:t>（</a:t>
            </a:r>
            <a:r>
              <a:rPr lang="en-US" altLang="zh-CN" sz="2800" dirty="0" err="1">
                <a:latin typeface="Microsoft YaHei" panose="020B0502040204020203" pitchFamily="34" charset="-122"/>
                <a:ea typeface="Microsoft YaHei" panose="020B0502040204020203" pitchFamily="34" charset="-122"/>
                <a:cs typeface="Arial Light" charset="0"/>
              </a:rPr>
              <a:t>MLP、XGBoost</a:t>
            </a:r>
            <a:r>
              <a:rPr lang="en-US" altLang="zh-CN" sz="2800" dirty="0" err="1">
                <a:latin typeface="Microsoft YaHei" panose="020B0502040204020203" pitchFamily="34" charset="-122"/>
                <a:ea typeface="Microsoft YaHei" panose="020B0502040204020203" pitchFamily="34" charset="-122"/>
                <a:cs typeface="Heiti SC Light" panose="02000000000000000000" charset="-122"/>
              </a:rPr>
              <a:t>回归等</a:t>
            </a:r>
            <a:r>
              <a:rPr lang="zh-CN" altLang="en-US" sz="2800" dirty="0">
                <a:latin typeface="Microsoft YaHei" panose="020B0502040204020203" pitchFamily="34" charset="-122"/>
                <a:ea typeface="Microsoft YaHei" panose="020B0502040204020203" pitchFamily="34" charset="-122"/>
                <a:cs typeface="Heiti SC Light" panose="02000000000000000000" charset="-122"/>
              </a:rPr>
              <a:t>）</a:t>
            </a:r>
            <a:r>
              <a:rPr lang="en-US" altLang="zh-CN" sz="2800" dirty="0">
                <a:latin typeface="Microsoft YaHei" panose="020B0502040204020203" pitchFamily="34" charset="-122"/>
                <a:ea typeface="Microsoft YaHei" panose="020B0502040204020203" pitchFamily="34" charset="-122"/>
                <a:cs typeface="Heiti SC Light" panose="02000000000000000000" charset="-122"/>
              </a:rPr>
              <a:t>  </a:t>
            </a:r>
            <a:endParaRPr lang="en-US" altLang="zh-CN" sz="2800" dirty="0">
              <a:latin typeface="Microsoft YaHei" panose="020B0502040204020203" pitchFamily="34" charset="-122"/>
              <a:ea typeface="Microsoft YaHei" panose="020B0502040204020203" pitchFamily="34" charset="-122"/>
              <a:cs typeface="Heiti SC Light" panose="02000000000000000000" charset="-122"/>
            </a:endParaRPr>
          </a:p>
          <a:p>
            <a:pPr marL="457200" indent="-457200" algn="l">
              <a:spcBef>
                <a:spcPts val="600"/>
              </a:spcBef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lang="en-US" altLang="zh-CN" sz="2800" dirty="0" err="1">
                <a:latin typeface="Microsoft YaHei" panose="020B0502040204020203" pitchFamily="34" charset="-122"/>
                <a:ea typeface="Microsoft YaHei" panose="020B0502040204020203" pitchFamily="34" charset="-122"/>
                <a:cs typeface="Heiti SC Light" panose="02000000000000000000" charset="-122"/>
              </a:rPr>
              <a:t>CNN和RNN的组合</a:t>
            </a:r>
            <a:r>
              <a:rPr lang="en-US" altLang="zh-CN" sz="2800" dirty="0">
                <a:latin typeface="Microsoft YaHei" panose="020B0502040204020203" pitchFamily="34" charset="-122"/>
                <a:ea typeface="Microsoft YaHei" panose="020B0502040204020203" pitchFamily="34" charset="-122"/>
                <a:cs typeface="Heiti SC Light" panose="02000000000000000000" charset="-122"/>
              </a:rPr>
              <a:t> </a:t>
            </a:r>
            <a:r>
              <a:rPr lang="zh-CN" altLang="en-US" sz="2800" dirty="0" err="1">
                <a:latin typeface="Microsoft YaHei" panose="020B0502040204020203" pitchFamily="34" charset="-122"/>
                <a:ea typeface="Microsoft YaHei" panose="020B0502040204020203" pitchFamily="34" charset="-122"/>
                <a:cs typeface="Heiti SC Light" panose="02000000000000000000" charset="-122"/>
              </a:rPr>
              <a:t>时空</a:t>
            </a:r>
            <a:r>
              <a:rPr lang="en-US" altLang="zh-CN" sz="2800" dirty="0" err="1">
                <a:latin typeface="Microsoft YaHei" panose="020B0502040204020203" pitchFamily="34" charset="-122"/>
                <a:ea typeface="Microsoft YaHei" panose="020B0502040204020203" pitchFamily="34" charset="-122"/>
                <a:cs typeface="Heiti SC Light" panose="02000000000000000000" charset="-122"/>
              </a:rPr>
              <a:t>相关性</a:t>
            </a:r>
            <a:endParaRPr lang="en-US" altLang="zh-CN" sz="2800" dirty="0">
              <a:latin typeface="Microsoft YaHei" panose="020B0502040204020203" pitchFamily="34" charset="-122"/>
              <a:ea typeface="Microsoft YaHei" panose="020B0502040204020203" pitchFamily="34" charset="-122"/>
              <a:cs typeface="Heiti SC Light" panose="02000000000000000000" charset="-122"/>
            </a:endParaRPr>
          </a:p>
        </p:txBody>
      </p:sp>
    </p:spTree>
  </p:cSld>
  <p:clrMapOvr>
    <a:masterClrMapping/>
  </p:clrMapOvr>
  <p:transition spd="slow" advTm="74232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/>
        </p:nvPicPr>
        <p:blipFill>
          <a:blip r:embed="rId1" r:link="rId2"/>
          <a:srcRect t="42487" b="40376"/>
          <a:stretch>
            <a:fillRect/>
          </a:stretch>
        </p:blipFill>
        <p:spPr>
          <a:xfrm>
            <a:off x="-635" y="-47625"/>
            <a:ext cx="12192635" cy="14071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0" y="-143510"/>
            <a:ext cx="12192000" cy="1503045"/>
          </a:xfrm>
          <a:prstGeom prst="rect">
            <a:avLst/>
          </a:prstGeom>
          <a:solidFill>
            <a:srgbClr val="9F3A3D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664" name="文本框 3"/>
          <p:cNvSpPr txBox="1"/>
          <p:nvPr/>
        </p:nvSpPr>
        <p:spPr>
          <a:xfrm>
            <a:off x="1066807" y="189230"/>
            <a:ext cx="201422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chemeClr val="bg1"/>
                </a:solidFill>
                <a:latin typeface="Times New Roman" panose="02020603050405020304" charset="0"/>
                <a:ea typeface="思源黑体 CN Normal" charset="-122"/>
                <a:cs typeface="Times New Roman" panose="02020603050405020304" charset="0"/>
              </a:rPr>
              <a:t>研究现状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charset="0"/>
              <a:ea typeface="思源黑体 CN Normal" charset="-122"/>
              <a:cs typeface="Times New Roman" panose="02020603050405020304" charset="0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549910" y="909955"/>
            <a:ext cx="3048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-1270" y="6488812"/>
            <a:ext cx="12193270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 anchor="t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sym typeface="+mn-ea"/>
              </a:rPr>
              <a:t>Y. Zhao, .et al, "Predictive Task Assignment in Spatial Crowdsourcing: A Data-driven Approach," ICDE 2020.</a:t>
            </a:r>
            <a:endParaRPr lang="en-US" altLang="zh-CN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69620" y="1916430"/>
            <a:ext cx="11258550" cy="31700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zh-CN" altLang="en-US" sz="3200" dirty="0">
                <a:latin typeface="Microsoft YaHei" panose="020B0502040204020203" pitchFamily="34" charset="-122"/>
                <a:ea typeface="Microsoft YaHei" panose="020B0502040204020203" pitchFamily="34" charset="-122"/>
                <a:cs typeface="Heiti SC Light" panose="02000000000000000000" charset="-122"/>
              </a:rPr>
              <a:t>司机时空分布预测</a:t>
            </a:r>
            <a:endParaRPr lang="zh-CN" altLang="en-US" sz="3200" dirty="0">
              <a:latin typeface="Microsoft YaHei" panose="020B0502040204020203" pitchFamily="34" charset="-122"/>
              <a:ea typeface="Microsoft YaHei" panose="020B0502040204020203" pitchFamily="34" charset="-122"/>
              <a:cs typeface="Heiti SC Light" panose="02000000000000000000" charset="-122"/>
            </a:endParaRPr>
          </a:p>
          <a:p>
            <a:pPr marL="457200" indent="-457200" algn="l">
              <a:spcBef>
                <a:spcPts val="600"/>
              </a:spcBef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lang="zh-CN" altLang="en-US" sz="3200" dirty="0">
                <a:latin typeface="Microsoft YaHei" panose="020B0502040204020203" pitchFamily="34" charset="-122"/>
                <a:ea typeface="Microsoft YaHei" panose="020B0502040204020203" pitchFamily="34" charset="-122"/>
                <a:cs typeface="Heiti SC Light" panose="02000000000000000000" charset="-122"/>
              </a:rPr>
              <a:t>时间分布 频繁模式挖掘</a:t>
            </a:r>
            <a:endParaRPr lang="zh-CN" altLang="en-US" sz="3200" dirty="0">
              <a:latin typeface="Microsoft YaHei" panose="020B0502040204020203" pitchFamily="34" charset="-122"/>
              <a:ea typeface="Microsoft YaHei" panose="020B0502040204020203" pitchFamily="34" charset="-122"/>
              <a:cs typeface="Heiti SC Light" panose="02000000000000000000" charset="-122"/>
            </a:endParaRPr>
          </a:p>
          <a:p>
            <a:pPr marL="457200" indent="-457200" algn="l">
              <a:spcBef>
                <a:spcPts val="600"/>
              </a:spcBef>
              <a:spcAft>
                <a:spcPts val="600"/>
              </a:spcAft>
              <a:buFont typeface="Arial" panose="020B0604020202090204" pitchFamily="34" charset="0"/>
              <a:buChar char="•"/>
            </a:pPr>
            <a:r>
              <a:rPr lang="zh-CN" altLang="en-US" sz="3200" dirty="0">
                <a:latin typeface="Microsoft YaHei" panose="020B0502040204020203" pitchFamily="34" charset="-122"/>
                <a:ea typeface="Microsoft YaHei" panose="020B0502040204020203" pitchFamily="34" charset="-122"/>
                <a:cs typeface="Heiti SC Light" panose="02000000000000000000" charset="-122"/>
              </a:rPr>
              <a:t>空间分布 </a:t>
            </a:r>
            <a:endParaRPr lang="zh-CN" altLang="en-US" sz="3200" dirty="0">
              <a:latin typeface="Microsoft YaHei" panose="020B0502040204020203" pitchFamily="34" charset="-122"/>
              <a:ea typeface="Microsoft YaHei" panose="020B0502040204020203" pitchFamily="34" charset="-122"/>
              <a:cs typeface="Heiti SC Light" panose="02000000000000000000" charset="-122"/>
            </a:endParaRPr>
          </a:p>
          <a:p>
            <a:pPr algn="l">
              <a:spcBef>
                <a:spcPts val="600"/>
              </a:spcBef>
              <a:spcAft>
                <a:spcPts val="600"/>
              </a:spcAft>
              <a:buFont typeface="Arial" panose="020B0604020202090204" pitchFamily="34" charset="0"/>
            </a:pPr>
            <a:r>
              <a:rPr lang="en-US" altLang="zh-CN" sz="3200" dirty="0">
                <a:latin typeface="Microsoft YaHei" panose="020B0502040204020203" pitchFamily="34" charset="-122"/>
                <a:ea typeface="Microsoft YaHei" panose="020B0502040204020203" pitchFamily="34" charset="-122"/>
                <a:cs typeface="Heiti SC Light" panose="02000000000000000000" charset="-122"/>
              </a:rPr>
              <a:t>           </a:t>
            </a:r>
            <a:r>
              <a:rPr lang="en-US" altLang="zh-CN" sz="3200" dirty="0">
                <a:latin typeface="Microsoft YaHei" panose="020B0502040204020203" pitchFamily="34" charset="-122"/>
                <a:ea typeface="Microsoft YaHei" panose="020B0502040204020203" pitchFamily="34" charset="-122"/>
                <a:cs typeface="Arial Regular" panose="020B0604020202090204" charset="0"/>
              </a:rPr>
              <a:t>RNN </a:t>
            </a:r>
            <a:r>
              <a:rPr lang="zh-CN" altLang="en-US" sz="3200" dirty="0">
                <a:latin typeface="Microsoft YaHei" panose="020B0502040204020203" pitchFamily="34" charset="-122"/>
                <a:ea typeface="Microsoft YaHei" panose="020B0502040204020203" pitchFamily="34" charset="-122"/>
                <a:cs typeface="Heiti SC Light" panose="02000000000000000000" charset="-122"/>
              </a:rPr>
              <a:t>预测空闲时起始位置</a:t>
            </a:r>
            <a:endParaRPr lang="zh-CN" altLang="en-US" sz="3200" dirty="0">
              <a:latin typeface="Microsoft YaHei" panose="020B0502040204020203" pitchFamily="34" charset="-122"/>
              <a:ea typeface="Microsoft YaHei" panose="020B0502040204020203" pitchFamily="34" charset="-122"/>
              <a:cs typeface="Heiti SC Light" panose="02000000000000000000" charset="-122"/>
            </a:endParaRPr>
          </a:p>
          <a:p>
            <a:pPr algn="l">
              <a:spcBef>
                <a:spcPts val="600"/>
              </a:spcBef>
              <a:spcAft>
                <a:spcPts val="600"/>
              </a:spcAft>
              <a:buFont typeface="Arial" panose="020B0604020202090204" pitchFamily="34" charset="0"/>
            </a:pPr>
            <a:r>
              <a:rPr lang="zh-CN" altLang="en-US" sz="3200" dirty="0">
                <a:latin typeface="Microsoft YaHei" panose="020B0502040204020203" pitchFamily="34" charset="-122"/>
                <a:ea typeface="Microsoft YaHei" panose="020B0502040204020203" pitchFamily="34" charset="-122"/>
                <a:cs typeface="Heiti SC Light" panose="02000000000000000000" charset="-122"/>
              </a:rPr>
              <a:t>           混合模型</a:t>
            </a:r>
            <a:r>
              <a:rPr lang="en-US" altLang="zh-CN" sz="3200" dirty="0">
                <a:latin typeface="Microsoft YaHei" panose="020B0502040204020203" pitchFamily="34" charset="-122"/>
                <a:ea typeface="Microsoft YaHei" panose="020B0502040204020203" pitchFamily="34" charset="-122"/>
                <a:cs typeface="Arial Regular" panose="020B0604020202090204" charset="0"/>
              </a:rPr>
              <a:t>(PMA+RNN) </a:t>
            </a:r>
            <a:r>
              <a:rPr lang="zh-CN" altLang="en-US" sz="3200" dirty="0">
                <a:latin typeface="Microsoft YaHei" panose="020B0502040204020203" pitchFamily="34" charset="-122"/>
                <a:ea typeface="Microsoft YaHei" panose="020B0502040204020203" pitchFamily="34" charset="-122"/>
                <a:cs typeface="Heiti SC Light" panose="02000000000000000000" charset="-122"/>
              </a:rPr>
              <a:t>预测路径</a:t>
            </a:r>
            <a:endParaRPr lang="zh-CN" altLang="en-US" sz="3200" dirty="0">
              <a:latin typeface="Microsoft YaHei" panose="020B0502040204020203" pitchFamily="34" charset="-122"/>
              <a:ea typeface="Microsoft YaHei" panose="020B0502040204020203" pitchFamily="34" charset="-122"/>
              <a:cs typeface="Heiti SC Light" panose="02000000000000000000" charset="-122"/>
            </a:endParaRPr>
          </a:p>
        </p:txBody>
      </p:sp>
    </p:spTree>
  </p:cSld>
  <p:clrMapOvr>
    <a:masterClrMapping/>
  </p:clrMapOvr>
  <p:transition spd="slow" advTm="74232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/>
        </p:nvPicPr>
        <p:blipFill>
          <a:blip r:embed="rId1" r:link="rId2"/>
          <a:srcRect t="42487" b="40376"/>
          <a:stretch>
            <a:fillRect/>
          </a:stretch>
        </p:blipFill>
        <p:spPr>
          <a:xfrm>
            <a:off x="-635" y="-47625"/>
            <a:ext cx="12192635" cy="14071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0" y="-143510"/>
            <a:ext cx="12192000" cy="1503045"/>
          </a:xfrm>
          <a:prstGeom prst="rect">
            <a:avLst/>
          </a:prstGeom>
          <a:solidFill>
            <a:srgbClr val="9F3A3D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664" name="文本框 3"/>
          <p:cNvSpPr txBox="1"/>
          <p:nvPr/>
        </p:nvSpPr>
        <p:spPr>
          <a:xfrm>
            <a:off x="1066807" y="190500"/>
            <a:ext cx="201422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chemeClr val="bg1"/>
                </a:solidFill>
                <a:latin typeface="Times New Roman" panose="02020603050405020304" charset="0"/>
                <a:ea typeface="思源黑体 CN Normal" charset="-122"/>
                <a:cs typeface="Times New Roman" panose="02020603050405020304" charset="0"/>
              </a:rPr>
              <a:t>研究挑战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charset="0"/>
              <a:ea typeface="思源黑体 CN Normal" charset="-122"/>
              <a:cs typeface="Times New Roman" panose="02020603050405020304" charset="0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549910" y="909955"/>
            <a:ext cx="3048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32435" y="2552700"/>
            <a:ext cx="5110480" cy="25533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3200" dirty="0">
                <a:latin typeface="Microsoft YaHei" panose="020B0502040204020203" pitchFamily="34" charset="-122"/>
                <a:ea typeface="Microsoft YaHei" panose="020B0502040204020203" pitchFamily="34" charset="-122"/>
                <a:sym typeface="+mn-ea"/>
              </a:rPr>
              <a:t>运输完成时间的不确定性</a:t>
            </a:r>
            <a:endParaRPr lang="zh-CN" altLang="en-US" sz="3200" dirty="0">
              <a:latin typeface="Microsoft YaHei" panose="020B0502040204020203" pitchFamily="34" charset="-122"/>
              <a:ea typeface="Microsoft YaHei" panose="020B0502040204020203" pitchFamily="34" charset="-122"/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zh-CN" altLang="en-US" sz="3200" dirty="0">
                <a:latin typeface="Microsoft YaHei" panose="020B0502040204020203" pitchFamily="34" charset="-122"/>
                <a:ea typeface="Microsoft YaHei" panose="020B0502040204020203" pitchFamily="34" charset="-122"/>
                <a:sym typeface="+mn-ea"/>
              </a:rPr>
              <a:t>    </a:t>
            </a:r>
            <a:r>
              <a:rPr lang="zh-CN" altLang="en-US" sz="2800" dirty="0">
                <a:latin typeface="Microsoft YaHei" panose="020B0502040204020203" pitchFamily="34" charset="-122"/>
                <a:ea typeface="Microsoft YaHei" panose="020B0502040204020203" pitchFamily="34" charset="-122"/>
                <a:sym typeface="+mn-ea"/>
              </a:rPr>
              <a:t>长距离、司机偏好不同</a:t>
            </a:r>
            <a:endParaRPr lang="zh-CN" altLang="en-US" sz="2800" dirty="0">
              <a:latin typeface="Microsoft YaHei" panose="020B0502040204020203" pitchFamily="34" charset="-122"/>
              <a:ea typeface="Microsoft YaHei" panose="020B0502040204020203" pitchFamily="34" charset="-122"/>
              <a:sym typeface="+mn-ea"/>
            </a:endParaRPr>
          </a:p>
          <a:p>
            <a:pPr>
              <a:buFont typeface="Arial" panose="020B0604020202090204" pitchFamily="34" charset="0"/>
            </a:pPr>
            <a:endParaRPr lang="zh-CN" altLang="en-US" sz="3200" dirty="0">
              <a:latin typeface="Microsoft YaHei" panose="020B0502040204020203" pitchFamily="34" charset="-122"/>
              <a:ea typeface="Microsoft YaHei" panose="020B0502040204020203" pitchFamily="34" charset="-122"/>
              <a:sym typeface="+mn-ea"/>
            </a:endParaRPr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zh-CN" altLang="en-US" sz="3200" dirty="0">
                <a:latin typeface="Microsoft YaHei" panose="020B0502040204020203" pitchFamily="34" charset="-122"/>
                <a:ea typeface="Microsoft YaHei" panose="020B0502040204020203" pitchFamily="34" charset="-122"/>
                <a:sym typeface="+mn-ea"/>
              </a:rPr>
              <a:t>返程时间预测难度大</a:t>
            </a:r>
            <a:endParaRPr lang="zh-CN" altLang="en-US" sz="3200" dirty="0">
              <a:latin typeface="Microsoft YaHei" panose="020B0502040204020203" pitchFamily="34" charset="-122"/>
              <a:ea typeface="Microsoft YaHei" panose="020B0502040204020203" pitchFamily="34" charset="-122"/>
              <a:sym typeface="+mn-ea"/>
            </a:endParaRPr>
          </a:p>
          <a:p>
            <a:pPr>
              <a:buFont typeface="Arial" panose="020B0604020202090204" pitchFamily="34" charset="0"/>
            </a:pPr>
            <a:r>
              <a:rPr lang="zh-CN" altLang="en-US" sz="3200" dirty="0">
                <a:latin typeface="Microsoft YaHei" panose="020B0502040204020203" pitchFamily="34" charset="-122"/>
                <a:ea typeface="Microsoft YaHei" panose="020B0502040204020203" pitchFamily="34" charset="-122"/>
                <a:sym typeface="+mn-ea"/>
              </a:rPr>
              <a:t>    </a:t>
            </a:r>
            <a:r>
              <a:rPr lang="zh-CN" altLang="en-US" sz="2800" dirty="0">
                <a:latin typeface="Microsoft YaHei" panose="020B0502040204020203" pitchFamily="34" charset="-122"/>
                <a:ea typeface="Microsoft YaHei" panose="020B0502040204020203" pitchFamily="34" charset="-122"/>
                <a:sym typeface="+mn-ea"/>
              </a:rPr>
              <a:t>返程信息未知</a:t>
            </a:r>
            <a:endParaRPr lang="zh-CN" altLang="en-US" sz="2800" dirty="0">
              <a:latin typeface="Microsoft YaHei" panose="020B0502040204020203" pitchFamily="34" charset="-122"/>
              <a:ea typeface="Microsoft YaHei" panose="020B0502040204020203" pitchFamily="3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012" y="2089120"/>
            <a:ext cx="6312075" cy="3987244"/>
          </a:xfrm>
          <a:prstGeom prst="rect">
            <a:avLst/>
          </a:prstGeom>
        </p:spPr>
      </p:pic>
    </p:spTree>
  </p:cSld>
  <p:clrMapOvr>
    <a:masterClrMapping/>
  </p:clrMapOvr>
  <p:transition spd="slow" advTm="74232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/>
        </p:nvPicPr>
        <p:blipFill>
          <a:blip r:embed="rId1" r:link="rId2"/>
          <a:srcRect t="42487" b="40376"/>
          <a:stretch>
            <a:fillRect/>
          </a:stretch>
        </p:blipFill>
        <p:spPr>
          <a:xfrm>
            <a:off x="-635" y="-47625"/>
            <a:ext cx="12192635" cy="14071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0" y="-143510"/>
            <a:ext cx="12192000" cy="1503045"/>
          </a:xfrm>
          <a:prstGeom prst="rect">
            <a:avLst/>
          </a:prstGeom>
          <a:solidFill>
            <a:srgbClr val="9F3A3D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664" name="文本框 3"/>
          <p:cNvSpPr txBox="1"/>
          <p:nvPr/>
        </p:nvSpPr>
        <p:spPr>
          <a:xfrm>
            <a:off x="1066807" y="190500"/>
            <a:ext cx="201422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chemeClr val="bg1"/>
                </a:solidFill>
                <a:latin typeface="Times New Roman" panose="02020603050405020304" charset="0"/>
                <a:ea typeface="思源黑体 CN Normal" charset="-122"/>
                <a:cs typeface="Times New Roman" panose="02020603050405020304" charset="0"/>
              </a:rPr>
              <a:t>解决方案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charset="0"/>
              <a:ea typeface="思源黑体 CN Normal" charset="-122"/>
              <a:cs typeface="Times New Roman" panose="02020603050405020304" charset="0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549910" y="909955"/>
            <a:ext cx="3048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未命名文件-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55" y="1359535"/>
            <a:ext cx="11537950" cy="5497830"/>
          </a:xfrm>
          <a:prstGeom prst="rect">
            <a:avLst/>
          </a:prstGeom>
        </p:spPr>
      </p:pic>
    </p:spTree>
  </p:cSld>
  <p:clrMapOvr>
    <a:masterClrMapping/>
  </p:clrMapOvr>
  <p:transition spd="slow" advTm="74232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/>
        </p:nvPicPr>
        <p:blipFill>
          <a:blip r:embed="rId1" r:link="rId2"/>
          <a:srcRect t="42487" b="40376"/>
          <a:stretch>
            <a:fillRect/>
          </a:stretch>
        </p:blipFill>
        <p:spPr>
          <a:xfrm>
            <a:off x="-635" y="-47625"/>
            <a:ext cx="12192635" cy="14071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0" y="-143510"/>
            <a:ext cx="12192000" cy="1503045"/>
          </a:xfrm>
          <a:prstGeom prst="rect">
            <a:avLst/>
          </a:prstGeom>
          <a:solidFill>
            <a:srgbClr val="9F3A3D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664" name="文本框 3"/>
          <p:cNvSpPr txBox="1"/>
          <p:nvPr/>
        </p:nvSpPr>
        <p:spPr>
          <a:xfrm>
            <a:off x="837895" y="189230"/>
            <a:ext cx="2472055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3600" b="1" dirty="0">
                <a:solidFill>
                  <a:schemeClr val="bg1"/>
                </a:solidFill>
                <a:latin typeface="Times New Roman" panose="02020603050405020304" charset="0"/>
                <a:ea typeface="思源黑体 CN Normal" charset="-122"/>
                <a:cs typeface="Times New Roman" panose="02020603050405020304" charset="0"/>
              </a:rPr>
              <a:t>数据预处理</a:t>
            </a:r>
            <a:endParaRPr lang="zh-CN" altLang="en-US" sz="3600" b="1" dirty="0">
              <a:solidFill>
                <a:schemeClr val="bg1"/>
              </a:solidFill>
              <a:latin typeface="Times New Roman" panose="02020603050405020304" charset="0"/>
              <a:ea typeface="思源黑体 CN Normal" charset="-122"/>
              <a:cs typeface="Times New Roman" panose="02020603050405020304" charset="0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549910" y="909955"/>
            <a:ext cx="3048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840073" y="1444625"/>
            <a:ext cx="10797662" cy="4399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Heiti SC Medium" panose="02000000000000000000" charset="-122"/>
                <a:ea typeface="Heiti SC Medium" panose="02000000000000000000" charset="-122"/>
                <a:cs typeface="Heiti SC Light" panose="02000000000000000000" charset="-122"/>
              </a:rPr>
              <a:t>使用的数据</a:t>
            </a:r>
            <a:endParaRPr lang="en-US" altLang="zh-CN" sz="2800" dirty="0">
              <a:latin typeface="Heiti SC Light" panose="02000000000000000000" charset="-122"/>
              <a:ea typeface="Heiti SC Light" panose="02000000000000000000" charset="-122"/>
              <a:cs typeface="Heiti SC Light" panose="02000000000000000000" charset="-122"/>
            </a:endParaRPr>
          </a:p>
          <a:p>
            <a:r>
              <a:rPr lang="zh-CN" altLang="en-US" sz="2400" dirty="0"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</a:rPr>
              <a:t>      </a:t>
            </a:r>
            <a:r>
              <a:rPr lang="en-US" altLang="zh-CN" sz="2400" dirty="0"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</a:rPr>
              <a:t>2021</a:t>
            </a:r>
            <a:r>
              <a:rPr lang="zh-CN" altLang="en-US" sz="2400" dirty="0"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</a:rPr>
              <a:t>年</a:t>
            </a:r>
            <a:r>
              <a:rPr lang="en-US" altLang="zh-CN" sz="2400" dirty="0"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</a:rPr>
              <a:t>11</a:t>
            </a:r>
            <a:r>
              <a:rPr lang="zh-CN" altLang="en-US" sz="2400" dirty="0"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</a:rPr>
              <a:t>月、</a:t>
            </a:r>
            <a:r>
              <a:rPr lang="en-US" altLang="zh-CN" sz="2400" dirty="0"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</a:rPr>
              <a:t>12</a:t>
            </a:r>
            <a:r>
              <a:rPr lang="zh-CN" altLang="en-US" sz="2400" dirty="0"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</a:rPr>
              <a:t>月钢厂订单和轨迹数据 </a:t>
            </a:r>
            <a:endParaRPr lang="zh-CN" altLang="en-US" sz="2400" dirty="0">
              <a:latin typeface="Heiti SC Light" panose="02000000000000000000" charset="-122"/>
              <a:ea typeface="Heiti SC Light" panose="02000000000000000000" charset="-122"/>
              <a:cs typeface="Heiti SC Light" panose="02000000000000000000" charset="-122"/>
            </a:endParaRPr>
          </a:p>
          <a:p>
            <a:r>
              <a:rPr lang="en-US" altLang="zh-CN" sz="2400" dirty="0"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</a:rPr>
              <a:t>      2020</a:t>
            </a:r>
            <a:r>
              <a:rPr lang="zh-CN" altLang="en-US" sz="2400" dirty="0"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</a:rPr>
              <a:t>年</a:t>
            </a:r>
            <a:r>
              <a:rPr lang="en-US" altLang="zh-CN" sz="2400" dirty="0"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</a:rPr>
              <a:t>4</a:t>
            </a:r>
            <a:r>
              <a:rPr lang="zh-CN" altLang="en-US" sz="2400" dirty="0"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</a:rPr>
              <a:t>月</a:t>
            </a:r>
            <a:r>
              <a:rPr lang="en-US" altLang="zh-CN" sz="2400" dirty="0"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</a:rPr>
              <a:t>-2021</a:t>
            </a:r>
            <a:r>
              <a:rPr lang="zh-CN" altLang="en-US" sz="2400" dirty="0"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</a:rPr>
              <a:t>年</a:t>
            </a:r>
            <a:r>
              <a:rPr lang="en-US" altLang="zh-CN" sz="2400" dirty="0"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</a:rPr>
              <a:t>10</a:t>
            </a:r>
            <a:r>
              <a:rPr lang="zh-CN" altLang="en-US" sz="2400" dirty="0"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</a:rPr>
              <a:t>月运单原始数据</a:t>
            </a:r>
            <a:endParaRPr lang="zh-CN" altLang="en-US" sz="2400" dirty="0">
              <a:latin typeface="Heiti SC Light" panose="02000000000000000000" charset="-122"/>
              <a:ea typeface="Heiti SC Light" panose="02000000000000000000" charset="-122"/>
              <a:cs typeface="Heiti SC Light" panose="02000000000000000000" charset="-122"/>
            </a:endParaRPr>
          </a:p>
          <a:p>
            <a:r>
              <a:rPr lang="zh-CN" altLang="en-US" sz="2800" dirty="0"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</a:rPr>
              <a:t>选定流向：青岛</a:t>
            </a:r>
            <a:endParaRPr lang="zh-CN" altLang="en-US" sz="2400" dirty="0">
              <a:latin typeface="Heiti SC Light" panose="02000000000000000000" charset="-122"/>
              <a:ea typeface="Heiti SC Light" panose="02000000000000000000" charset="-122"/>
              <a:cs typeface="Heiti SC Light" panose="02000000000000000000" charset="-122"/>
            </a:endParaRPr>
          </a:p>
          <a:p>
            <a:endParaRPr lang="zh-CN" altLang="en-US" sz="2400" dirty="0">
              <a:latin typeface="Heiti SC Light" panose="02000000000000000000" charset="-122"/>
              <a:ea typeface="Heiti SC Light" panose="02000000000000000000" charset="-122"/>
              <a:cs typeface="Heiti SC Light" panose="02000000000000000000" charset="-122"/>
            </a:endParaRPr>
          </a:p>
          <a:p>
            <a:r>
              <a:rPr lang="zh-CN" altLang="en-US" sz="2800" b="1" dirty="0">
                <a:latin typeface="Heiti SC Medium" panose="02000000000000000000" charset="-122"/>
                <a:ea typeface="Heiti SC Medium" panose="02000000000000000000" charset="-122"/>
                <a:cs typeface="Heiti SC Light" panose="02000000000000000000" charset="-122"/>
              </a:rPr>
              <a:t>数据预处理</a:t>
            </a:r>
            <a:endParaRPr lang="zh-CN" altLang="en-US" sz="2800" dirty="0">
              <a:latin typeface="Heiti SC Light" panose="02000000000000000000" charset="-122"/>
              <a:ea typeface="Heiti SC Light" panose="02000000000000000000" charset="-122"/>
              <a:cs typeface="Heiti SC Light" panose="02000000000000000000" charset="-122"/>
            </a:endParaRPr>
          </a:p>
          <a:p>
            <a:r>
              <a:rPr lang="zh-CN" altLang="en-US" sz="2800" dirty="0"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</a:rPr>
              <a:t>     </a:t>
            </a:r>
            <a:r>
              <a:rPr lang="zh-CN" altLang="en-US" sz="2400" b="1" dirty="0">
                <a:latin typeface="Heiti SC Medium" panose="02000000000000000000" charset="-122"/>
                <a:ea typeface="Heiti SC Medium" panose="02000000000000000000" charset="-122"/>
                <a:cs typeface="Heiti SC Light" panose="02000000000000000000" charset="-122"/>
              </a:rPr>
              <a:t>运单数据预处理</a:t>
            </a:r>
            <a:endParaRPr lang="zh-CN" altLang="en-US" sz="2400" dirty="0">
              <a:latin typeface="Heiti SC Light" panose="02000000000000000000" charset="-122"/>
              <a:ea typeface="Heiti SC Light" panose="02000000000000000000" charset="-122"/>
              <a:cs typeface="Heiti SC Light" panose="02000000000000000000" charset="-122"/>
            </a:endParaRPr>
          </a:p>
          <a:p>
            <a:r>
              <a:rPr lang="zh-CN" altLang="en-US" sz="2400" dirty="0"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</a:rPr>
              <a:t>          异常值检测（运输完成时间）</a:t>
            </a:r>
            <a:endParaRPr lang="zh-CN" altLang="en-US" sz="2400" dirty="0">
              <a:latin typeface="Heiti SC Light" panose="02000000000000000000" charset="-122"/>
              <a:ea typeface="Heiti SC Light" panose="02000000000000000000" charset="-122"/>
              <a:cs typeface="Heiti SC Light" panose="02000000000000000000" charset="-122"/>
            </a:endParaRPr>
          </a:p>
          <a:p>
            <a:r>
              <a:rPr lang="zh-CN" altLang="en-US" sz="2400" dirty="0"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</a:rPr>
              <a:t>          缺失值处理 （返单时间缺失）</a:t>
            </a:r>
            <a:endParaRPr lang="zh-CN" altLang="en-US" sz="2400" dirty="0">
              <a:latin typeface="Heiti SC Light" panose="02000000000000000000" charset="-122"/>
              <a:ea typeface="Heiti SC Light" panose="02000000000000000000" charset="-122"/>
              <a:cs typeface="Heiti SC Light" panose="02000000000000000000" charset="-122"/>
            </a:endParaRPr>
          </a:p>
          <a:p>
            <a:r>
              <a:rPr lang="zh-CN" altLang="en-US" sz="2400" dirty="0">
                <a:latin typeface="Heiti SC Light" panose="02000000000000000000" charset="-122"/>
                <a:ea typeface="Heiti SC Light" panose="02000000000000000000" charset="-122"/>
                <a:cs typeface="Heiti SC Light" panose="02000000000000000000" charset="-122"/>
              </a:rPr>
              <a:t>     </a:t>
            </a:r>
            <a:r>
              <a:rPr lang="zh-CN" altLang="en-US" sz="2400" b="1" dirty="0">
                <a:latin typeface="Heiti SC Medium" panose="02000000000000000000" charset="-122"/>
                <a:ea typeface="Heiti SC Medium" panose="02000000000000000000" charset="-122"/>
                <a:cs typeface="Heiti SC Light" panose="02000000000000000000" charset="-122"/>
              </a:rPr>
              <a:t>轨迹数据预处理</a:t>
            </a:r>
            <a:endParaRPr lang="zh-CN" altLang="en-US" sz="2400" dirty="0">
              <a:latin typeface="Heiti SC Light" panose="02000000000000000000" charset="-122"/>
              <a:ea typeface="Heiti SC Light" panose="02000000000000000000" charset="-122"/>
              <a:cs typeface="Heiti SC Light" panose="02000000000000000000" charset="-122"/>
            </a:endParaRPr>
          </a:p>
          <a:p>
            <a:endParaRPr lang="zh-CN" altLang="en-US" sz="2400" dirty="0">
              <a:latin typeface="Heiti SC Light" panose="02000000000000000000" charset="-122"/>
              <a:ea typeface="Heiti SC Light" panose="02000000000000000000" charset="-122"/>
              <a:cs typeface="Heiti SC Light" panose="020000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170" y="532130"/>
            <a:ext cx="3894455" cy="30156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4435" y="3647440"/>
            <a:ext cx="3933190" cy="3015615"/>
          </a:xfrm>
          <a:prstGeom prst="rect">
            <a:avLst/>
          </a:prstGeom>
        </p:spPr>
      </p:pic>
    </p:spTree>
  </p:cSld>
  <p:clrMapOvr>
    <a:masterClrMapping/>
  </p:clrMapOvr>
  <p:transition spd="slow" advTm="74232"/>
</p:sld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2070</Words>
  <Application>WPS 演示</Application>
  <PresentationFormat>宽屏</PresentationFormat>
  <Paragraphs>213</Paragraphs>
  <Slides>22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46" baseType="lpstr">
      <vt:lpstr>Arial</vt:lpstr>
      <vt:lpstr>方正书宋_GBK</vt:lpstr>
      <vt:lpstr>Wingdings</vt:lpstr>
      <vt:lpstr>宋体</vt:lpstr>
      <vt:lpstr>汉仪书宋二KW</vt:lpstr>
      <vt:lpstr>微软雅黑</vt:lpstr>
      <vt:lpstr>Calibri</vt:lpstr>
      <vt:lpstr>等线</vt:lpstr>
      <vt:lpstr>Segoe UI</vt:lpstr>
      <vt:lpstr>Century Gothic</vt:lpstr>
      <vt:lpstr>Times New Roman</vt:lpstr>
      <vt:lpstr>思源黑体 CN Normal</vt:lpstr>
      <vt:lpstr>苹方-简</vt:lpstr>
      <vt:lpstr>Microsoft YaHei</vt:lpstr>
      <vt:lpstr>Heiti SC Light</vt:lpstr>
      <vt:lpstr>Arial Light</vt:lpstr>
      <vt:lpstr>Arial Regular</vt:lpstr>
      <vt:lpstr>Heiti SC Medium</vt:lpstr>
      <vt:lpstr>宋体</vt:lpstr>
      <vt:lpstr>Arial Unicode MS</vt:lpstr>
      <vt:lpstr>汉仪中等线KW</vt:lpstr>
      <vt:lpstr>Apple Color Emoji</vt:lpstr>
      <vt:lpstr>默认设计模板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wangwenqing</cp:lastModifiedBy>
  <cp:revision>565</cp:revision>
  <dcterms:created xsi:type="dcterms:W3CDTF">2022-05-21T07:07:51Z</dcterms:created>
  <dcterms:modified xsi:type="dcterms:W3CDTF">2022-05-21T07:07:51Z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2052-4.1.2.6545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Nuaxnuy@DESKTOP-GLORKB7</vt:lpwstr>
  </property>
  <property fmtid="{D5CDD505-2E9C-101B-9397-08002B2CF9AE}" pid="6" name="MSIP_Label_f42aa342-8706-4288-bd11-ebb85995028c_SetDate">
    <vt:lpwstr>2019-04-13T07:48:55.8738720Z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ActionId">
    <vt:lpwstr>292e90eb-3541-41af-a095-94ac2f835982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  <property fmtid="{D5CDD505-2E9C-101B-9397-08002B2CF9AE}" pid="12" name="ICV">
    <vt:lpwstr>80EB923479A242E4B3BCDA4BFC966051</vt:lpwstr>
  </property>
</Properties>
</file>